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7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71" r:id="rId12"/>
    <p:sldId id="272" r:id="rId13"/>
    <p:sldId id="265" r:id="rId14"/>
    <p:sldId id="266" r:id="rId15"/>
    <p:sldId id="267" r:id="rId16"/>
    <p:sldId id="268" r:id="rId17"/>
    <p:sldId id="269" r:id="rId18"/>
    <p:sldId id="270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1C62EE"/>
    <a:srgbClr val="DCFCE4"/>
    <a:srgbClr val="FFFFFF"/>
    <a:srgbClr val="FFCC99"/>
    <a:srgbClr val="FF99CC"/>
    <a:srgbClr val="99FF99"/>
    <a:srgbClr val="CCECFF"/>
    <a:srgbClr val="DBF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466" autoAdjust="0"/>
  </p:normalViewPr>
  <p:slideViewPr>
    <p:cSldViewPr snapToGrid="0">
      <p:cViewPr varScale="1">
        <p:scale>
          <a:sx n="56" d="100"/>
          <a:sy n="56" d="100"/>
        </p:scale>
        <p:origin x="10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32BAF-85D5-4DF1-BF74-EADB37400A03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14463-40C5-4756-BD5C-718F2AF2D88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880033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14463-40C5-4756-BD5C-718F2AF2D88B}" type="slidenum">
              <a:rPr lang="sr-Latn-RS" smtClean="0"/>
              <a:t>4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60352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524337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374142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4190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93862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1899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778693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790200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6041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583196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44010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941563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267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3572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99260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59429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75981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B8764-DBA8-46EA-8C2B-3D0B9472C964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75A38B9-B6C4-4E58-BE9A-B024836BBB8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23759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29" r:id="rId12"/>
    <p:sldLayoutId id="2147483930" r:id="rId13"/>
    <p:sldLayoutId id="2147483931" r:id="rId14"/>
    <p:sldLayoutId id="2147483932" r:id="rId15"/>
    <p:sldLayoutId id="214748393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06764"/>
            <a:ext cx="9144000" cy="1717963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ендокардитис.</a:t>
            </a:r>
            <a:b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Превенција.</a:t>
            </a:r>
            <a:b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Лечење. </a:t>
            </a:r>
            <a:b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Стоматолошке интервенције с повећаним ризиком.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54326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Доц. Др Милан Р. Радовановић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7368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435812" y="301557"/>
            <a:ext cx="3803515" cy="883036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80" y="1359717"/>
            <a:ext cx="11033760" cy="954107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Шта?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_клиничка слика </a:t>
            </a:r>
          </a:p>
          <a:p>
            <a:pPr algn="ctr"/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(симтоми – </a:t>
            </a: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болесник осећа; знаци – </a:t>
            </a: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лекар открива?)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080" y="2488948"/>
            <a:ext cx="11033761" cy="4401205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Tx/>
              <a:buChar char="-"/>
            </a:pP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94" y="2665334"/>
            <a:ext cx="5997677" cy="40484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384" y="2665334"/>
            <a:ext cx="4399321" cy="404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475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435812" y="301557"/>
            <a:ext cx="3803515" cy="883036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80" y="1359717"/>
            <a:ext cx="11033760" cy="954107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Шта?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_клиничка слика </a:t>
            </a:r>
          </a:p>
          <a:p>
            <a:pPr algn="ctr"/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(симтоми – </a:t>
            </a: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болесник осећа; знаци – </a:t>
            </a: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лекар открива?)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081" y="2750132"/>
            <a:ext cx="11033760" cy="3970318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Tx/>
              <a:buChar char="-"/>
            </a:pP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Tx/>
              <a:buChar char="-"/>
            </a:pP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Tx/>
              <a:buChar char="-"/>
            </a:pP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Tx/>
              <a:buChar char="-"/>
            </a:pP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Tx/>
              <a:buChar char="-"/>
            </a:pP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Tx/>
              <a:buChar char="-"/>
            </a:pP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Tx/>
              <a:buChar char="-"/>
            </a:pP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Tx/>
              <a:buChar char="-"/>
            </a:pP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320" y="3239370"/>
            <a:ext cx="4164734" cy="28320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117" y="3239370"/>
            <a:ext cx="3604665" cy="2867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0342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435812" y="301557"/>
            <a:ext cx="3803515" cy="883036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80" y="1359717"/>
            <a:ext cx="11033760" cy="954107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Шта?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_клиничка слика </a:t>
            </a:r>
          </a:p>
          <a:p>
            <a:pPr algn="ctr"/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(симтоми – </a:t>
            </a: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болесник осећа; знаци – </a:t>
            </a: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лекар открива?)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080" y="2488948"/>
            <a:ext cx="11033761" cy="4401205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Tx/>
              <a:buChar char="-"/>
            </a:pP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770" y="2671474"/>
            <a:ext cx="8155709" cy="387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2251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318212" y="98357"/>
            <a:ext cx="5493279" cy="520479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80" y="824008"/>
            <a:ext cx="11033760" cy="523220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Како?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_дијагностика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080" y="1630318"/>
            <a:ext cx="11033760" cy="5262979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Tx/>
              <a:buChar char="-"/>
            </a:pPr>
            <a:r>
              <a:rPr lang="sr-Cyrl-RS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Стања која са великом вероватноћом указују на присуство инфективног ендокардитиса: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новоткривена лезија срчаних залистака/регургитациони шум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емболије непознатог порекла (нарочито инфаркти мозга и бубрега)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сепса непозантог порекла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хематурија, гломерулонефритиси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повишена телесна температура уз: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вештачки материјал у срцу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појаву нових коморских аритмија или поремећаја спровођења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прва манифестација хроничне срчане инсуфицијенције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позитивне хемокултуре (ако је идентификован микорорганизам типичан за ендокардитис нативне/вештачке валвуле)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мултифокалне/брзо прогредирајуће инфилтарције на плућима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кожне промене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предиспозиција и скорашње дијагностичке/терапијске интервентне процедуре које доводе до значајне бактеријемије</a:t>
            </a:r>
          </a:p>
        </p:txBody>
      </p:sp>
    </p:spTree>
    <p:extLst>
      <p:ext uri="{BB962C8B-B14F-4D97-AF65-F5344CB8AC3E}">
        <p14:creationId xmlns:p14="http://schemas.microsoft.com/office/powerpoint/2010/main" val="17333559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318212" y="98357"/>
            <a:ext cx="5493279" cy="520479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423" y="773403"/>
            <a:ext cx="11868041" cy="523220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Како?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_дијагностика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423" y="1607571"/>
            <a:ext cx="11868041" cy="1200329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основна елемента дијагнозе инфективног ендокардитиса су: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позитивне хемокултуре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налаз вегетација на ехокардиограму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6423" y="3118849"/>
            <a:ext cx="11868041" cy="3600986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налази транстокракалне ехоакрдиографије који указују на инфективни ендокардитис: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мобилне масе на срчаним залисцима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апсцеси или фистуле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новонастале дехисценције вештачких валвула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негативан ехоакрдиогарфски налаз не искључује постојање вегетација, нити одлуку о антибиотском лечељу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недостации ехоакрдиографског налаза: немогућност разликовања инфективних од стерилних вегетација нативних вавула и вегетација на вештачким залисцима од тромба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перзистирање вегетација након антибиотског лечења не сме се тумачити као рецидив инфективног ендокардитиса</a:t>
            </a:r>
          </a:p>
        </p:txBody>
      </p:sp>
    </p:spTree>
    <p:extLst>
      <p:ext uri="{BB962C8B-B14F-4D97-AF65-F5344CB8AC3E}">
        <p14:creationId xmlns:p14="http://schemas.microsoft.com/office/powerpoint/2010/main" val="12711658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318212" y="98357"/>
            <a:ext cx="5493279" cy="520479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423" y="773403"/>
            <a:ext cx="11868041" cy="523220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Како?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_дијагностика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422" y="2134044"/>
            <a:ext cx="11868041" cy="1508105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Дијагностички критеријуми </a:t>
            </a:r>
            <a:r>
              <a:rPr lang="sr-Latn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Duke</a:t>
            </a: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универзитета за постављање дијагнозе инфективног ендокардитиса </a:t>
            </a: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(болест утврђена </a:t>
            </a:r>
            <a:r>
              <a:rPr lang="sr-Cyrl-RS" sz="2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патолошки</a:t>
            </a: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хистолошки доказ активног ендокардитиса у лезији ендокарда или идентификација микроорганизама из вегатација или апсцеса) или </a:t>
            </a:r>
            <a:r>
              <a:rPr lang="sr-Cyrl-RS" sz="2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клинички</a:t>
            </a: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(два мајор или један мајор и три минор или пет минор критеријума)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6423" y="4210978"/>
            <a:ext cx="11868041" cy="2308324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Дефинитивна дијагноза</a:t>
            </a:r>
          </a:p>
          <a:p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мајор критеријуми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позитивна хемокултура (више од једне) са налазом типичних бакетраија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вегетације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апсцес или дехисценција вештачке валвуле на ехоакрдиограму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новооткривена регургитација на срчаним залисцима</a:t>
            </a:r>
          </a:p>
        </p:txBody>
      </p:sp>
    </p:spTree>
    <p:extLst>
      <p:ext uri="{BB962C8B-B14F-4D97-AF65-F5344CB8AC3E}">
        <p14:creationId xmlns:p14="http://schemas.microsoft.com/office/powerpoint/2010/main" val="23342687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318212" y="98357"/>
            <a:ext cx="5493279" cy="520479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423" y="773403"/>
            <a:ext cx="11868041" cy="523220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Како?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_дијагностика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422" y="1442398"/>
            <a:ext cx="11868041" cy="1508105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Дијагностички критеријуми </a:t>
            </a:r>
            <a:r>
              <a:rPr lang="sr-Latn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Duke</a:t>
            </a: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универзитета за постављање дијагнозе инфективног ендокардитиса </a:t>
            </a: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(болест утврђена </a:t>
            </a:r>
            <a:r>
              <a:rPr lang="sr-Cyrl-RS" sz="2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патолошки</a:t>
            </a: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хистолошки доказ активног ендокардитиса у лезији ендокарда или идентификација микроорганизама из вегатација или апсцеса) или </a:t>
            </a:r>
            <a:r>
              <a:rPr lang="sr-Cyrl-RS" sz="2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клинички</a:t>
            </a: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(два мајор или један мајор и три минор или пет минор критеријума)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6421" y="3096278"/>
            <a:ext cx="11868041" cy="3785652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Дефинитивна дијагноза</a:t>
            </a:r>
          </a:p>
          <a:p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минор критеријуми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предиспонирајућа болест срца или интравенско коришћење дрога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повишена телесна температура (изнад 38 степени)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емболија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имунолошки/емболијски знаци (конјуктивална крварења, лезије, Ослерови чворићи, </a:t>
            </a:r>
            <a:r>
              <a:rPr lang="sr-Latn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Janeway </a:t>
            </a: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лезије, Ротоове мрље, гломрерулонефритис, реуматоидни фактор)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серолошки налаз који одговара ендокардитису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позитивна хемокултура која није типична за ендокардитис</a:t>
            </a:r>
          </a:p>
        </p:txBody>
      </p:sp>
    </p:spTree>
    <p:extLst>
      <p:ext uri="{BB962C8B-B14F-4D97-AF65-F5344CB8AC3E}">
        <p14:creationId xmlns:p14="http://schemas.microsoft.com/office/powerpoint/2010/main" val="108966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318212" y="98357"/>
            <a:ext cx="5493279" cy="520479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423" y="773403"/>
            <a:ext cx="11868041" cy="523220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Како?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_дијагностика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422" y="1442398"/>
            <a:ext cx="11868041" cy="1508105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Дијагностички критеријуми </a:t>
            </a:r>
            <a:r>
              <a:rPr lang="sr-Latn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Duke</a:t>
            </a: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универзитета за постављање дијагнозе инфективног ендокардитиса </a:t>
            </a: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(болест утврђена </a:t>
            </a:r>
            <a:r>
              <a:rPr lang="sr-Cyrl-RS" sz="2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патолошки</a:t>
            </a: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хистолошки доказ активног ендокардитиса у лезији ендокарда или идентификација микроорганизама из вегатација или апсцеса) или </a:t>
            </a:r>
            <a:r>
              <a:rPr lang="sr-Cyrl-RS" sz="2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клинички</a:t>
            </a: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(два мајор или један мајор и три минор или пет минор критеријума)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40000" y="3438023"/>
            <a:ext cx="6502400" cy="830997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Могућа дијагноза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Није дефинитивна нити одбачена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5506" y="4384750"/>
            <a:ext cx="10538690" cy="2308324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Одбачена цдијагноза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потврђена друга дијагноза упркос симптомима сличним ендокардитису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нестајање симптома након више од 4 дана по започињању антибиотске терапије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непостојање анатомског доказа за ендокардитис током хирургије или аутопсије</a:t>
            </a:r>
          </a:p>
        </p:txBody>
      </p:sp>
    </p:spTree>
    <p:extLst>
      <p:ext uri="{BB962C8B-B14F-4D97-AF65-F5344CB8AC3E}">
        <p14:creationId xmlns:p14="http://schemas.microsoft.com/office/powerpoint/2010/main" val="8197079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318212" y="98357"/>
            <a:ext cx="5493279" cy="520479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423" y="773403"/>
            <a:ext cx="11868041" cy="523220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Чиме?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_лечење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422" y="1442398"/>
            <a:ext cx="11868041" cy="1938992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Стрептококи_4 недеље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пеницилин Г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пеницилин Г + стрептомицин или гентамицин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цефазолин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ванкомицин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6419" y="3594889"/>
            <a:ext cx="11868041" cy="1200329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Ентерококи_6 недеља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пеницилин Г или ампицилин + гентамицин или стрептомицин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ванкомицин + гентамицин или стрептомицин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6419" y="5004558"/>
            <a:ext cx="11868041" cy="1569660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Метцилин-осетљиви стафилокок ауреус/епидермидис_6 недеља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нафцилин са или без гентамицина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цефазолин са или без гентамицина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ванкомицин - са или без гентамицина</a:t>
            </a:r>
          </a:p>
        </p:txBody>
      </p:sp>
    </p:spTree>
    <p:extLst>
      <p:ext uri="{BB962C8B-B14F-4D97-AF65-F5344CB8AC3E}">
        <p14:creationId xmlns:p14="http://schemas.microsoft.com/office/powerpoint/2010/main" val="3707664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318212" y="98357"/>
            <a:ext cx="5493279" cy="520479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18212" y="769007"/>
            <a:ext cx="5493279" cy="523220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Превенција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4065" y="1668540"/>
            <a:ext cx="10638503" cy="4524315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Срчана обољења код којих се препоручује антибиотска профилакса бактерсијског ендокадитиса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вештачки срчани залисци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компплеске уруођене цијаногене срчане мане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раније прележани инфективни ендокардитис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вештачки системски или плућни графтови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стечене срчане мане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пролапс митарлне валвуле са заначајном регургитацијом или значајним задебљањем валвуле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нецијаногене урођене срчане мане укључујући бикуспидини аортни залистак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хиперторфична кардиомиопатија</a:t>
            </a:r>
          </a:p>
        </p:txBody>
      </p:sp>
    </p:spTree>
    <p:extLst>
      <p:ext uri="{BB962C8B-B14F-4D97-AF65-F5344CB8AC3E}">
        <p14:creationId xmlns:p14="http://schemas.microsoft.com/office/powerpoint/2010/main" val="24325065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43200" y="1819072"/>
            <a:ext cx="2480553" cy="646331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Шта?</a:t>
            </a:r>
            <a:endParaRPr lang="sr-Lat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43200" y="3226340"/>
            <a:ext cx="2480553" cy="646331"/>
          </a:xfrm>
          <a:prstGeom prst="rect">
            <a:avLst/>
          </a:prstGeom>
          <a:solidFill>
            <a:srgbClr val="99FF99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Зашто?</a:t>
            </a:r>
            <a:endParaRPr lang="sr-Lat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200" y="4633608"/>
            <a:ext cx="2480553" cy="646331"/>
          </a:xfrm>
          <a:prstGeom prst="rect">
            <a:avLst/>
          </a:prstGeom>
          <a:solidFill>
            <a:srgbClr val="FF99CC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Како?</a:t>
            </a:r>
            <a:endParaRPr lang="sr-Lat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28689" y="1819071"/>
            <a:ext cx="2480553" cy="646331"/>
          </a:xfrm>
          <a:prstGeom prst="rect">
            <a:avLst/>
          </a:prstGeom>
          <a:solidFill>
            <a:srgbClr val="FFCC99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Шта?</a:t>
            </a:r>
            <a:endParaRPr lang="sr-Lat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28688" y="3226339"/>
            <a:ext cx="2480553" cy="646331"/>
          </a:xfrm>
          <a:prstGeom prst="rect">
            <a:avLst/>
          </a:prstGeom>
          <a:solidFill>
            <a:srgbClr val="FFFF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Како?</a:t>
            </a:r>
            <a:endParaRPr lang="sr-Lat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28688" y="4633607"/>
            <a:ext cx="2480553" cy="646331"/>
          </a:xfrm>
          <a:prstGeom prst="rect">
            <a:avLst/>
          </a:prstGeom>
          <a:solidFill>
            <a:srgbClr val="FF5050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Чиме?</a:t>
            </a:r>
            <a:endParaRPr lang="sr-Lat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4435812" y="301557"/>
            <a:ext cx="3803515" cy="883036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4394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318212" y="98357"/>
            <a:ext cx="5493279" cy="520479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18212" y="769007"/>
            <a:ext cx="5493279" cy="523220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Превенција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4065" y="1442398"/>
            <a:ext cx="10638503" cy="5632311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Дијагностичке и терапијске интервенције које изазивају сигнификантну бактеријемију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бронхоскопија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цистоскопија у току инфекције уринарног тракта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биопсија уринарног такта/простате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sr-Cyrl-RS" sz="3200" b="1" u="sng" dirty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стоматолошке интервеције код којих постоји ризик за повреду гингива и слузокоже усне дупље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тонзилектомија и аденоидектомија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дилатација једњака/склеротерапија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дијагностичке интервеције на жучним путевима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трансуретерална ресекција простате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дијагностичке и терапијске интервенције на уретри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литротрипсија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гинеколошке процедуре у присуству инфекције</a:t>
            </a:r>
          </a:p>
        </p:txBody>
      </p:sp>
    </p:spTree>
    <p:extLst>
      <p:ext uri="{BB962C8B-B14F-4D97-AF65-F5344CB8AC3E}">
        <p14:creationId xmlns:p14="http://schemas.microsoft.com/office/powerpoint/2010/main" val="36308144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318212" y="98357"/>
            <a:ext cx="5493279" cy="520479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452" y="769007"/>
            <a:ext cx="11267767" cy="954107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Профилактичка примена антибиотика пре интервенција које могу довести до инфективног ендокардитиса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7858" y="2061830"/>
            <a:ext cx="9783097" cy="892552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sr-Cyrl-R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Стоматолшке интервенције</a:t>
            </a: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инванзивне методе у дијагностици респираторних обољења и обољења једњака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97857" y="3512088"/>
            <a:ext cx="9783097" cy="2369880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sr-Cyrl-RS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 не постоји алергија на пеницилин</a:t>
            </a:r>
            <a:endParaRPr lang="sr-Cyrl-RS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амоксицилин 2 грама (деца 50 мг/кг), орлано један сат пре интервенције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уколико не може орална терапија примењује се амоксилин или ампицицлин интарвенски пола сата до један сат пре интервенције</a:t>
            </a:r>
          </a:p>
        </p:txBody>
      </p:sp>
    </p:spTree>
    <p:extLst>
      <p:ext uri="{BB962C8B-B14F-4D97-AF65-F5344CB8AC3E}">
        <p14:creationId xmlns:p14="http://schemas.microsoft.com/office/powerpoint/2010/main" val="660457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318212" y="98357"/>
            <a:ext cx="5493279" cy="520479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452" y="769007"/>
            <a:ext cx="11267767" cy="954107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Профилактичка примена антибиотика пре интервенција које могу довести до инфективног ендокардитиса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7858" y="2061830"/>
            <a:ext cx="9783097" cy="892552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sr-Cyrl-R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Стоматолшке интервенције</a:t>
            </a:r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инванзивне методе у дијагностици респираторних обољења и обољења једњака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97857" y="3512088"/>
            <a:ext cx="9783097" cy="1631216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sr-Cyrl-RS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 постоји алергија на пеницилин</a:t>
            </a:r>
            <a:endParaRPr lang="sr-Cyrl-RS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киндамицин 600 мг (деца 20 мг/кг) или азитромицин/кларитромицин 500 мг (деца 15 мг/кг) оално, један сат пре интервенције</a:t>
            </a:r>
          </a:p>
        </p:txBody>
      </p:sp>
    </p:spTree>
    <p:extLst>
      <p:ext uri="{BB962C8B-B14F-4D97-AF65-F5344CB8AC3E}">
        <p14:creationId xmlns:p14="http://schemas.microsoft.com/office/powerpoint/2010/main" val="38030894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435812" y="301557"/>
            <a:ext cx="3803515" cy="883036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05654" y="1741251"/>
            <a:ext cx="4863830" cy="646331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Шта? </a:t>
            </a:r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_дефиниција</a:t>
            </a:r>
            <a:endParaRPr lang="sr-Lat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7285" y="3080425"/>
            <a:ext cx="7830766" cy="3416320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Инфективни ендокардитис је инфективно обољење валвуларног ткива, ендокарда и васкуларног ендотелијума у току којег се у овим структурама стварају карактеристичне лезије – </a:t>
            </a:r>
            <a:r>
              <a:rPr lang="sr-Cyrl-R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вегетације</a:t>
            </a:r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0927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435812" y="301557"/>
            <a:ext cx="3803515" cy="883036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05654" y="1741251"/>
            <a:ext cx="4863830" cy="646331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Епидемиологија...</a:t>
            </a:r>
            <a:endParaRPr lang="sr-Lat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47272" y="3145079"/>
            <a:ext cx="8654669" cy="3416320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Инциденција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14-31 на милион становника</a:t>
            </a:r>
          </a:p>
          <a:p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Полна дистрибуција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1.6 до 2.5 пута чешћи код мушкараца</a:t>
            </a:r>
          </a:p>
          <a:p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Предиспонирајући фактори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стечена или урођена срчана мана (најчешће митрална инсуфицијенција, аортна инсуфицијенција, бикуспидна аортна валвула, коарктација аорте, плућна валуларна стеноза, ветрикуалрни септум дефект, дуктус артериозус перзистенс, пролапс митралне валвуле...)</a:t>
            </a:r>
            <a:endParaRPr 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039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66938" y="125577"/>
            <a:ext cx="5476672" cy="88303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kern="1200" cap="none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277" y="1123476"/>
            <a:ext cx="10104583" cy="954107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Препоруке </a:t>
            </a:r>
            <a:r>
              <a:rPr lang="sr-Latn-R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</a:t>
            </a:r>
            <a:r>
              <a:rPr lang="sr-Cyrl-R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Класификација и терминологија инфективног ендокардитиса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465727"/>
              </p:ext>
            </p:extLst>
          </p:nvPr>
        </p:nvGraphicFramePr>
        <p:xfrm>
          <a:off x="1285277" y="2192446"/>
          <a:ext cx="10104584" cy="4668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52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522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712">
                <a:tc>
                  <a:txBody>
                    <a:bodyPr/>
                    <a:lstStyle/>
                    <a:p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rgbClr val="FF5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Активност</a:t>
                      </a:r>
                      <a:r>
                        <a:rPr lang="sr-Cyrl-RS" b="1" baseline="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rgbClr val="FF5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обољења</a:t>
                      </a:r>
                      <a:endParaRPr lang="sr-Latn-RS" b="1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rgbClr val="FF5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CFCE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активан - излечен</a:t>
                      </a:r>
                      <a:endParaRPr lang="sr-Latn-RS" b="1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C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12">
                <a:tc>
                  <a:txBody>
                    <a:bodyPr/>
                    <a:lstStyle/>
                    <a:p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Рекурентност</a:t>
                      </a:r>
                      <a:endParaRPr lang="sr-Latn-RS" b="1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CFCE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рекурентан</a:t>
                      </a:r>
                      <a:r>
                        <a:rPr lang="sr-Cyrl-RS" b="1" baseline="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(до једне године)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Cyrl-RS" b="1" baseline="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перзистентан</a:t>
                      </a:r>
                      <a:endParaRPr lang="sr-Latn-RS" b="1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C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12">
                <a:tc>
                  <a:txBody>
                    <a:bodyPr/>
                    <a:lstStyle/>
                    <a:p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Сигурност</a:t>
                      </a:r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дијагнозе</a:t>
                      </a:r>
                      <a:endParaRPr lang="sr-Latn-RS" b="1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CFCE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дефинитивна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суспектна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могућа</a:t>
                      </a:r>
                      <a:endParaRPr lang="sr-Latn-RS" b="1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C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12">
                <a:tc>
                  <a:txBody>
                    <a:bodyPr/>
                    <a:lstStyle/>
                    <a:p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Посебне околности које указују</a:t>
                      </a:r>
                      <a:r>
                        <a:rPr lang="sr-Cyrl-RS" b="1" baseline="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могућност болести</a:t>
                      </a:r>
                      <a:endParaRPr lang="sr-Latn-RS" b="1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CFCE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sr-Cyrl-RS" b="1" baseline="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</a:t>
                      </a:r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ештачки залисци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sr-Cyrl-RS" b="1" baseline="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</a:t>
                      </a:r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грађен пејсмејкер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интарвенски наркомани</a:t>
                      </a:r>
                      <a:endParaRPr lang="sr-Latn-RS" b="1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C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712">
                <a:tc>
                  <a:txBody>
                    <a:bodyPr/>
                    <a:lstStyle/>
                    <a:p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rgbClr val="1C62EE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где се болест појавила</a:t>
                      </a:r>
                      <a:endParaRPr lang="sr-Latn-RS" b="1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rgbClr val="1C62EE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CFCE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аортна валвула, митарлна валвула,</a:t>
                      </a:r>
                      <a:r>
                        <a:rPr lang="sr-Cyrl-RS" b="1" baseline="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трикуспидна валвула, пулмонална валвула, лево или десно срце</a:t>
                      </a:r>
                      <a:endParaRPr lang="sr-Latn-RS" b="1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C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Према микроорганизму који је изазвао</a:t>
                      </a:r>
                      <a:endParaRPr lang="sr-Latn-RS" b="1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CFCE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стафилокок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sr-Cyrl-RS" b="1" baseline="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</a:t>
                      </a:r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трептокок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sr-Cyrl-RS" b="1" baseline="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ен</a:t>
                      </a:r>
                      <a:r>
                        <a:rPr lang="sr-Cyrl-RS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терокок</a:t>
                      </a:r>
                      <a:endParaRPr lang="sr-Latn-RS" b="1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C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21638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435812" y="301557"/>
            <a:ext cx="3803515" cy="883036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05654" y="1741251"/>
            <a:ext cx="4863830" cy="646331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Зашто?</a:t>
            </a:r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_етиологија</a:t>
            </a:r>
            <a:endParaRPr lang="sr-Lat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7285" y="3080425"/>
            <a:ext cx="7830766" cy="2308324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Tx/>
              <a:buChar char="-"/>
            </a:pPr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бактерије: стафилокок, стрептокок, ентерокок...</a:t>
            </a:r>
          </a:p>
          <a:p>
            <a:pPr marL="571500" indent="-571500">
              <a:buFontTx/>
              <a:buChar char="-"/>
            </a:pPr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гљивице</a:t>
            </a:r>
          </a:p>
          <a:p>
            <a:pPr marL="571500" indent="-571500">
              <a:buFontTx/>
              <a:buChar char="-"/>
            </a:pPr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рикеције</a:t>
            </a:r>
            <a:endParaRPr lang="sr-Lat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8822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435812" y="301557"/>
            <a:ext cx="3803515" cy="883036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05654" y="1359717"/>
            <a:ext cx="4863830" cy="646331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Како? </a:t>
            </a:r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_патогенеза</a:t>
            </a:r>
            <a:endParaRPr lang="sr-Lat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5489" y="2181172"/>
            <a:ext cx="11147897" cy="4832092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Tx/>
              <a:buChar char="-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нормалан ендокарда је резситентан на инфекцију</a:t>
            </a:r>
          </a:p>
          <a:p>
            <a:pPr marL="571500" indent="-571500">
              <a:buFontTx/>
              <a:buChar char="-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болест </a:t>
            </a: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настаје секундарно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након локализације микроорганизама на стерилним вегетацијама састављеним од тромбоцита и фибрина</a:t>
            </a:r>
          </a:p>
          <a:p>
            <a:pPr marL="571500" indent="-571500">
              <a:buFontTx/>
              <a:buChar char="-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 настанка: </a:t>
            </a: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лезија ендотела, хиперкоагулабилно стање, пролазна бактеријемија 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(након спровођења процедура које захватају епителне површине колонизоване бактеријском флором (орофаринкс, гастронитестинални тракт, генитоуринарни таркт и кожа)</a:t>
            </a:r>
          </a:p>
          <a:p>
            <a:pPr marL="571500" indent="-571500">
              <a:buFontTx/>
              <a:buChar char="-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слабо вирулентни микроорганизми нападају обично само деформисане срчане валвуле, а вирулентнији могу инфицирати и нормалне валвуле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2316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435812" y="301557"/>
            <a:ext cx="3803515" cy="883036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05654" y="1359717"/>
            <a:ext cx="4863830" cy="646331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Како?</a:t>
            </a:r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_патогенеза</a:t>
            </a:r>
            <a:endParaRPr lang="sr-Lat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5489" y="2181172"/>
            <a:ext cx="11147897" cy="5262979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Tx/>
              <a:buChar char="-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чешће се јавља </a:t>
            </a: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зонама вишег притиска 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(лево срце), нисходно у односу на проток крви кроз сужења</a:t>
            </a:r>
          </a:p>
          <a:p>
            <a:pPr marL="571500" indent="-571500">
              <a:buFontTx/>
              <a:buChar char="-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чешћи је </a:t>
            </a: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валвуларне инсуфицијенције 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него стенозе</a:t>
            </a:r>
          </a:p>
          <a:p>
            <a:pPr marL="571500" indent="-571500">
              <a:buFontTx/>
              <a:buChar char="-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чешће на атријалној страни инсуфицијентне митралне валвуле и вентрикуларној површини инсуфицијентне аортне валвуле</a:t>
            </a:r>
          </a:p>
          <a:p>
            <a:pPr marL="571500" indent="-571500">
              <a:buFontTx/>
              <a:buChar char="-"/>
            </a:pP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делови вегетација 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откидају и </a:t>
            </a: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емболизују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срце, мозак, бубреге, слезину, јетру, екстремитете...</a:t>
            </a:r>
          </a:p>
          <a:p>
            <a:pPr marL="571500" indent="-571500">
              <a:buFontTx/>
              <a:buChar char="-"/>
            </a:pP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септичка емболизација 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директан инвазија артеријског зида бактеријама може довести до формирања </a:t>
            </a: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анеуризме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(микотичне)</a:t>
            </a:r>
          </a:p>
          <a:p>
            <a:pPr marL="571500" indent="-571500">
              <a:buFontTx/>
              <a:buChar char="-"/>
            </a:pP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имунокомплекси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доводе до развоја гломерулонефритиса, артритиса и васкулитиса</a:t>
            </a:r>
          </a:p>
          <a:p>
            <a:pPr marL="571500" indent="-571500">
              <a:buFontTx/>
              <a:buChar char="-"/>
            </a:pP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560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435812" y="301557"/>
            <a:ext cx="3803515" cy="883036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80" y="1359717"/>
            <a:ext cx="11033760" cy="954107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Шта?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_клиничка слика </a:t>
            </a:r>
          </a:p>
          <a:p>
            <a:pPr algn="ctr"/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(симтоми – </a:t>
            </a: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болесник осећа; знаци – </a:t>
            </a:r>
            <a:r>
              <a:rPr lang="sr-Cyrl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лекар открива?)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081" y="2750132"/>
            <a:ext cx="11033760" cy="3970318"/>
          </a:xfrm>
          <a:prstGeom prst="rect">
            <a:avLst/>
          </a:prstGeom>
          <a:solidFill>
            <a:srgbClr val="CCEC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Tx/>
              <a:buChar char="-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фебрилност, артралгије, малаксалост, ноћно знојење..</a:t>
            </a:r>
          </a:p>
          <a:p>
            <a:pPr marL="571500" indent="-571500">
              <a:buFontTx/>
              <a:buChar char="-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срчани шумови – промена у интензитету шума</a:t>
            </a:r>
          </a:p>
          <a:p>
            <a:pPr marL="571500" indent="-571500">
              <a:buFontTx/>
              <a:buChar char="-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Ослерови чворићи (болни чворићи на прстима руку и ногу)</a:t>
            </a:r>
          </a:p>
          <a:p>
            <a:pPr marL="571500" indent="-571500">
              <a:buFontTx/>
              <a:buChar char="-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ситна крварења на длановима руку и ногу</a:t>
            </a:r>
          </a:p>
          <a:p>
            <a:pPr marL="571500" indent="-571500">
              <a:buFontTx/>
              <a:buChar char="-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емболијске епизоде (плућна емболија, церебрална емболија)</a:t>
            </a:r>
          </a:p>
          <a:p>
            <a:pPr marL="571500" indent="-571500">
              <a:buFontTx/>
              <a:buChar char="-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симптоми срчане инсуфицијенције</a:t>
            </a:r>
          </a:p>
          <a:p>
            <a:pPr marL="571500" indent="-571500">
              <a:buFontTx/>
              <a:buChar char="-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поремаћаји срчаног ритма</a:t>
            </a:r>
          </a:p>
          <a:p>
            <a:pPr marL="571500" indent="-571500">
              <a:buFontTx/>
              <a:buChar char="-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симптоми бубрежне инсуфицијенције</a:t>
            </a:r>
          </a:p>
          <a:p>
            <a:pPr marL="571500" indent="-571500">
              <a:buFontTx/>
              <a:buChar char="-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спленомегалија</a:t>
            </a:r>
          </a:p>
        </p:txBody>
      </p:sp>
    </p:spTree>
    <p:extLst>
      <p:ext uri="{BB962C8B-B14F-4D97-AF65-F5344CB8AC3E}">
        <p14:creationId xmlns:p14="http://schemas.microsoft.com/office/powerpoint/2010/main" val="21295846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Wisp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220</TotalTime>
  <Words>1346</Words>
  <Application>Microsoft Office PowerPoint</Application>
  <PresentationFormat>Widescreen</PresentationFormat>
  <Paragraphs>211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Century Gothic</vt:lpstr>
      <vt:lpstr>Times New Roman</vt:lpstr>
      <vt:lpstr>Wingdings</vt:lpstr>
      <vt:lpstr>Wingdings 3</vt:lpstr>
      <vt:lpstr>Wisp</vt:lpstr>
      <vt:lpstr>Бактеријски ендокардитис. Превенција. Лечење.  Стоматолошке интервенције с повећаним ризиком.</vt:lpstr>
      <vt:lpstr>Бактеријски ендокардитис</vt:lpstr>
      <vt:lpstr>Бактеријски ендокардитис</vt:lpstr>
      <vt:lpstr>Бактеријски ендокардитис</vt:lpstr>
      <vt:lpstr>PowerPoint Presentation</vt:lpstr>
      <vt:lpstr>Бактеријски ендокардитис</vt:lpstr>
      <vt:lpstr>Бактеријски ендокардитис</vt:lpstr>
      <vt:lpstr>Бактеријски ендокардитис</vt:lpstr>
      <vt:lpstr>Бактеријски ендокардитис</vt:lpstr>
      <vt:lpstr>Бактеријски ендокардитис</vt:lpstr>
      <vt:lpstr>Бактеријски ендокардитис</vt:lpstr>
      <vt:lpstr>Бактеријски ендокардитис</vt:lpstr>
      <vt:lpstr>Бактеријски ендокардитис</vt:lpstr>
      <vt:lpstr>Бактеријски ендокардитис</vt:lpstr>
      <vt:lpstr>Бактеријски ендокардитис</vt:lpstr>
      <vt:lpstr>Бактеријски ендокардитис</vt:lpstr>
      <vt:lpstr>Бактеријски ендокардитис</vt:lpstr>
      <vt:lpstr>Бактеријски ендокардитис</vt:lpstr>
      <vt:lpstr>Бактеријски ендокардитис</vt:lpstr>
      <vt:lpstr>Бактеријски ендокардитис</vt:lpstr>
      <vt:lpstr>Бактеријски ендокардитис</vt:lpstr>
      <vt:lpstr>Бактеријски ендокардитис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Бактеријски ендокардитис. Превенција. Лечење.  Стоматолошке интервенције с повећаним ризиком.</dc:title>
  <dc:creator>Microsoft account</dc:creator>
  <cp:lastModifiedBy>ivanjovanovic77@gmail.com</cp:lastModifiedBy>
  <cp:revision>27</cp:revision>
  <dcterms:created xsi:type="dcterms:W3CDTF">2024-02-08T07:04:19Z</dcterms:created>
  <dcterms:modified xsi:type="dcterms:W3CDTF">2024-02-11T19:21:55Z</dcterms:modified>
</cp:coreProperties>
</file>