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4"/>
  </p:sldMasterIdLst>
  <p:notesMasterIdLst>
    <p:notesMasterId r:id="rId21"/>
  </p:notesMasterIdLst>
  <p:sldIdLst>
    <p:sldId id="3825" r:id="rId5"/>
    <p:sldId id="3826" r:id="rId6"/>
    <p:sldId id="3827" r:id="rId7"/>
    <p:sldId id="3829" r:id="rId8"/>
    <p:sldId id="3830" r:id="rId9"/>
    <p:sldId id="3831" r:id="rId10"/>
    <p:sldId id="3832" r:id="rId11"/>
    <p:sldId id="3833" r:id="rId12"/>
    <p:sldId id="3834" r:id="rId13"/>
    <p:sldId id="3835" r:id="rId14"/>
    <p:sldId id="3836" r:id="rId15"/>
    <p:sldId id="3837" r:id="rId16"/>
    <p:sldId id="3838" r:id="rId17"/>
    <p:sldId id="3839" r:id="rId18"/>
    <p:sldId id="3840" r:id="rId19"/>
    <p:sldId id="382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0" userDrawn="1">
          <p15:clr>
            <a:srgbClr val="A4A3A4"/>
          </p15:clr>
        </p15:guide>
        <p15:guide id="2" orient="horz" pos="3408" userDrawn="1">
          <p15:clr>
            <a:srgbClr val="A4A3A4"/>
          </p15:clr>
        </p15:guide>
        <p15:guide id="3" pos="6936" userDrawn="1">
          <p15:clr>
            <a:srgbClr val="A4A3A4"/>
          </p15:clr>
        </p15:guide>
        <p15:guide id="4" pos="74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>
        <p:guide orient="horz" pos="1200"/>
        <p:guide orient="horz" pos="3408"/>
        <p:guide pos="6936"/>
        <p:guide pos="7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BA811-8917-4F1D-B22F-E96045BFA4E0}" type="datetimeFigureOut">
              <a:rPr lang="en-US" smtClean="0"/>
              <a:t>2/14/2024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C6A29-4676-420C-BBE3-ACC2B80F64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597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3">
            <a:extLst>
              <a:ext uri="{FF2B5EF4-FFF2-40B4-BE49-F238E27FC236}">
                <a16:creationId xmlns:a16="http://schemas.microsoft.com/office/drawing/2014/main" id="{FCE00AC6-1AA1-42D9-83DD-4C308C3F9322}"/>
              </a:ext>
            </a:extLst>
          </p:cNvPr>
          <p:cNvSpPr/>
          <p:nvPr userDrawn="1"/>
        </p:nvSpPr>
        <p:spPr>
          <a:xfrm>
            <a:off x="4000500" y="1087403"/>
            <a:ext cx="8191500" cy="5770597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319A315-F756-49EC-8181-0EC3F0A37B09}"/>
              </a:ext>
            </a:extLst>
          </p:cNvPr>
          <p:cNvCxnSpPr>
            <a:cxnSpLocks/>
          </p:cNvCxnSpPr>
          <p:nvPr userDrawn="1"/>
        </p:nvCxnSpPr>
        <p:spPr>
          <a:xfrm>
            <a:off x="406241" y="18393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60F3E26-F530-48F5-983F-9DCFF41D4F39}"/>
              </a:ext>
            </a:extLst>
          </p:cNvPr>
          <p:cNvSpPr/>
          <p:nvPr userDrawn="1"/>
        </p:nvSpPr>
        <p:spPr>
          <a:xfrm>
            <a:off x="5292348" y="1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C97701E-DAF9-4174-AA91-DA203CD27D6A}"/>
              </a:ext>
            </a:extLst>
          </p:cNvPr>
          <p:cNvSpPr/>
          <p:nvPr userDrawn="1"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F765374-1A4B-41DC-9E75-A95A6C655328}"/>
              </a:ext>
            </a:extLst>
          </p:cNvPr>
          <p:cNvSpPr/>
          <p:nvPr userDrawn="1"/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618DB8E-B14E-42E2-B454-6F4F36A8A9D9}"/>
              </a:ext>
            </a:extLst>
          </p:cNvPr>
          <p:cNvSpPr/>
          <p:nvPr userDrawn="1"/>
        </p:nvSpPr>
        <p:spPr>
          <a:xfrm flipH="1">
            <a:off x="0" y="2949740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97666F55-03F1-4D18-9653-0F360E127A7E}"/>
              </a:ext>
            </a:extLst>
          </p:cNvPr>
          <p:cNvSpPr/>
          <p:nvPr userDrawn="1"/>
        </p:nvSpPr>
        <p:spPr>
          <a:xfrm rot="16200000">
            <a:off x="1539683" y="4203427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3208" y="2743200"/>
            <a:ext cx="6592824" cy="2386584"/>
          </a:xfrm>
        </p:spPr>
        <p:txBody>
          <a:bodyPr anchor="b"/>
          <a:lstStyle>
            <a:lvl1pPr algn="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93208" y="5221224"/>
            <a:ext cx="6592824" cy="996696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1041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2918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329184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53128" y="1681163"/>
            <a:ext cx="32918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53128" y="2505075"/>
            <a:ext cx="329184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ACF5677B-E56F-4452-ADDC-DA0E20A955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65008" y="1681163"/>
            <a:ext cx="32918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65D9C09-AB3B-40EB-B1DA-9C6D7234345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065008" y="2505075"/>
            <a:ext cx="329184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273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medium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AA9DFF3-1B49-48A9-BF8A-57DD7D07CF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01259" y="2727729"/>
            <a:ext cx="4290740" cy="4130271"/>
          </a:xfrm>
          <a:custGeom>
            <a:avLst/>
            <a:gdLst>
              <a:gd name="connsiteX0" fmla="*/ 2503809 w 4290740"/>
              <a:gd name="connsiteY0" fmla="*/ 0 h 4130271"/>
              <a:gd name="connsiteX1" fmla="*/ 4198398 w 4290740"/>
              <a:gd name="connsiteY1" fmla="*/ 660580 h 4130271"/>
              <a:gd name="connsiteX2" fmla="*/ 4290740 w 4290740"/>
              <a:gd name="connsiteY2" fmla="*/ 751285 h 4130271"/>
              <a:gd name="connsiteX3" fmla="*/ 4290740 w 4290740"/>
              <a:gd name="connsiteY3" fmla="*/ 4130271 h 4130271"/>
              <a:gd name="connsiteX4" fmla="*/ 604508 w 4290740"/>
              <a:gd name="connsiteY4" fmla="*/ 4130271 h 4130271"/>
              <a:gd name="connsiteX5" fmla="*/ 461940 w 4290740"/>
              <a:gd name="connsiteY5" fmla="*/ 3953232 h 4130271"/>
              <a:gd name="connsiteX6" fmla="*/ 0 w 4290740"/>
              <a:gd name="connsiteY6" fmla="*/ 2503809 h 4130271"/>
              <a:gd name="connsiteX7" fmla="*/ 2503809 w 4290740"/>
              <a:gd name="connsiteY7" fmla="*/ 0 h 413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0740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0" y="751285"/>
                </a:lnTo>
                <a:lnTo>
                  <a:pt x="4290740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CFEFC13-B998-4A6F-A7ED-411E266D28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61609" y="0"/>
            <a:ext cx="3519311" cy="3007909"/>
          </a:xfrm>
          <a:custGeom>
            <a:avLst/>
            <a:gdLst>
              <a:gd name="connsiteX0" fmla="*/ 519779 w 3519311"/>
              <a:gd name="connsiteY0" fmla="*/ 0 h 3007909"/>
              <a:gd name="connsiteX1" fmla="*/ 2999531 w 3519311"/>
              <a:gd name="connsiteY1" fmla="*/ 0 h 3007909"/>
              <a:gd name="connsiteX2" fmla="*/ 3003920 w 3519311"/>
              <a:gd name="connsiteY2" fmla="*/ 3989 h 3007909"/>
              <a:gd name="connsiteX3" fmla="*/ 3519311 w 3519311"/>
              <a:gd name="connsiteY3" fmla="*/ 1248253 h 3007909"/>
              <a:gd name="connsiteX4" fmla="*/ 1759655 w 3519311"/>
              <a:gd name="connsiteY4" fmla="*/ 3007909 h 3007909"/>
              <a:gd name="connsiteX5" fmla="*/ 9084 w 3519311"/>
              <a:gd name="connsiteY5" fmla="*/ 1428168 h 3007909"/>
              <a:gd name="connsiteX6" fmla="*/ 0 w 3519311"/>
              <a:gd name="connsiteY6" fmla="*/ 1248273 h 3007909"/>
              <a:gd name="connsiteX7" fmla="*/ 0 w 3519311"/>
              <a:gd name="connsiteY7" fmla="*/ 1248233 h 3007909"/>
              <a:gd name="connsiteX8" fmla="*/ 9084 w 3519311"/>
              <a:gd name="connsiteY8" fmla="*/ 1068339 h 3007909"/>
              <a:gd name="connsiteX9" fmla="*/ 515391 w 3519311"/>
              <a:gd name="connsiteY9" fmla="*/ 3989 h 3007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19311" h="3007909">
                <a:moveTo>
                  <a:pt x="519779" y="0"/>
                </a:moveTo>
                <a:lnTo>
                  <a:pt x="2999531" y="0"/>
                </a:lnTo>
                <a:lnTo>
                  <a:pt x="3003920" y="3989"/>
                </a:lnTo>
                <a:cubicBezTo>
                  <a:pt x="3322355" y="322424"/>
                  <a:pt x="3519311" y="762338"/>
                  <a:pt x="3519311" y="1248253"/>
                </a:cubicBezTo>
                <a:cubicBezTo>
                  <a:pt x="3519311" y="2220084"/>
                  <a:pt x="2731486" y="3007909"/>
                  <a:pt x="1759655" y="3007909"/>
                </a:cubicBezTo>
                <a:cubicBezTo>
                  <a:pt x="848565" y="3007909"/>
                  <a:pt x="99196" y="2315485"/>
                  <a:pt x="9084" y="1428168"/>
                </a:cubicBezTo>
                <a:lnTo>
                  <a:pt x="0" y="1248273"/>
                </a:lnTo>
                <a:lnTo>
                  <a:pt x="0" y="1248233"/>
                </a:lnTo>
                <a:lnTo>
                  <a:pt x="9084" y="1068339"/>
                </a:lnTo>
                <a:cubicBezTo>
                  <a:pt x="51137" y="654258"/>
                  <a:pt x="236761" y="282620"/>
                  <a:pt x="515391" y="3989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7BFFB5A-A05C-4B0C-905C-5884361304B2}"/>
              </a:ext>
            </a:extLst>
          </p:cNvPr>
          <p:cNvSpPr/>
          <p:nvPr userDrawn="1"/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9F33AC6C-4807-4785-AE9F-84BFEEDA9F7E}"/>
              </a:ext>
            </a:extLst>
          </p:cNvPr>
          <p:cNvSpPr/>
          <p:nvPr userDrawn="1"/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65760"/>
            <a:ext cx="5120640" cy="13258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53B078-30BA-4AB9-A020-EE8D9404B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1828800"/>
            <a:ext cx="5093208" cy="4352544"/>
          </a:xfrm>
        </p:spPr>
        <p:txBody>
          <a:bodyPr/>
          <a:lstStyle>
            <a:lvl1pPr marL="0" indent="0">
              <a:buNone/>
              <a:defRPr sz="24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3178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2642EAF0-DE94-4F90-82E3-6F316AA8353A}"/>
              </a:ext>
            </a:extLst>
          </p:cNvPr>
          <p:cNvSpPr/>
          <p:nvPr userDrawn="1"/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22D7888-22FA-4AA1-9BA4-CC61D6643D47}"/>
              </a:ext>
            </a:extLst>
          </p:cNvPr>
          <p:cNvSpPr/>
          <p:nvPr userDrawn="1"/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BB6E464-8999-4773-A1F2-E6CAA990E572}"/>
              </a:ext>
            </a:extLst>
          </p:cNvPr>
          <p:cNvSpPr/>
          <p:nvPr userDrawn="1"/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E9CE183-B21E-41EB-A082-DF9C3AD659D5}"/>
              </a:ext>
            </a:extLst>
          </p:cNvPr>
          <p:cNvSpPr/>
          <p:nvPr userDrawn="1"/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EA14BE8-FDD0-4434-9C3E-BFF78C22D9E3}"/>
              </a:ext>
            </a:extLst>
          </p:cNvPr>
          <p:cNvSpPr/>
          <p:nvPr userDrawn="1"/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C76330B-4C5E-463F-921A-D91F1F1F6049}"/>
              </a:ext>
            </a:extLst>
          </p:cNvPr>
          <p:cNvSpPr/>
          <p:nvPr userDrawn="1"/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494E364-7EA8-4D92-915D-75D1A3A67C07}"/>
              </a:ext>
            </a:extLst>
          </p:cNvPr>
          <p:cNvSpPr/>
          <p:nvPr userDrawn="1"/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888" y="1234440"/>
            <a:ext cx="3236976" cy="406908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2496" y="6356350"/>
            <a:ext cx="154533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9048" y="6356350"/>
            <a:ext cx="4114800" cy="365125"/>
          </a:xfrm>
        </p:spPr>
        <p:txBody>
          <a:bodyPr/>
          <a:lstStyle>
            <a:lvl1pPr algn="l">
              <a:defRPr>
                <a:latin typeface="+mn-lt"/>
              </a:defRPr>
            </a:lvl1pPr>
          </a:lstStyle>
          <a:p>
            <a:pPr algn="l"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06456" y="6356350"/>
            <a:ext cx="850392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53B078-30BA-4AB9-A020-EE8D9404B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5976" y="2551176"/>
            <a:ext cx="4709160" cy="1755648"/>
          </a:xfrm>
        </p:spPr>
        <p:txBody>
          <a:bodyPr/>
          <a:lstStyle>
            <a:lvl1pPr marL="0" indent="0">
              <a:buNone/>
              <a:defRPr sz="2400"/>
            </a:lvl1pPr>
            <a:lvl2pPr marL="228600">
              <a:defRPr sz="1800"/>
            </a:lvl2pPr>
            <a:lvl3pPr marL="457200"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677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4648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9A1C714-6A0E-456D-A2E2-6288C0EA0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5405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8628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401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AFA665D7-34D0-4262-B345-9B1A1BA8DA17}"/>
              </a:ext>
            </a:extLst>
          </p:cNvPr>
          <p:cNvSpPr/>
          <p:nvPr userDrawn="1"/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39ECC553-79E5-4B14-89C9-4DAD2B1021B1}"/>
              </a:ext>
            </a:extLst>
          </p:cNvPr>
          <p:cNvSpPr/>
          <p:nvPr userDrawn="1"/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5797934-7E2B-4F94-89C4-0279413FF821}"/>
              </a:ext>
            </a:extLst>
          </p:cNvPr>
          <p:cNvSpPr/>
          <p:nvPr userDrawn="1"/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432" y="1399032"/>
            <a:ext cx="3236976" cy="406908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8152" y="1527048"/>
            <a:ext cx="5111496" cy="3931920"/>
          </a:xfrm>
        </p:spPr>
        <p:txBody>
          <a:bodyPr anchor="ctr"/>
          <a:lstStyle>
            <a:lvl1pPr marL="0" indent="0">
              <a:buNone/>
              <a:defRPr/>
            </a:lvl1pPr>
            <a:lvl2pPr marL="228600">
              <a:defRPr/>
            </a:lvl2pPr>
            <a:lvl3pPr marL="457200">
              <a:defRPr/>
            </a:lvl3pPr>
            <a:lvl4pPr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94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A614E3F-4FB2-4152-A59C-941C908D7B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00479" y="1150210"/>
            <a:ext cx="2207046" cy="2204178"/>
          </a:xfrm>
          <a:custGeom>
            <a:avLst/>
            <a:gdLst>
              <a:gd name="connsiteX0" fmla="*/ 1098749 w 2207046"/>
              <a:gd name="connsiteY0" fmla="*/ 0 h 2204178"/>
              <a:gd name="connsiteX1" fmla="*/ 2201707 w 2207046"/>
              <a:gd name="connsiteY1" fmla="*/ 995326 h 2204178"/>
              <a:gd name="connsiteX2" fmla="*/ 2207046 w 2207046"/>
              <a:gd name="connsiteY2" fmla="*/ 1101058 h 2204178"/>
              <a:gd name="connsiteX3" fmla="*/ 2207046 w 2207046"/>
              <a:gd name="connsiteY3" fmla="*/ 1116306 h 2204178"/>
              <a:gd name="connsiteX4" fmla="*/ 2201707 w 2207046"/>
              <a:gd name="connsiteY4" fmla="*/ 1222039 h 2204178"/>
              <a:gd name="connsiteX5" fmla="*/ 1322187 w 2207046"/>
              <a:gd name="connsiteY5" fmla="*/ 2194840 h 2204178"/>
              <a:gd name="connsiteX6" fmla="*/ 1260999 w 2207046"/>
              <a:gd name="connsiteY6" fmla="*/ 2204178 h 2204178"/>
              <a:gd name="connsiteX7" fmla="*/ 936500 w 2207046"/>
              <a:gd name="connsiteY7" fmla="*/ 2204178 h 2204178"/>
              <a:gd name="connsiteX8" fmla="*/ 875311 w 2207046"/>
              <a:gd name="connsiteY8" fmla="*/ 2194840 h 2204178"/>
              <a:gd name="connsiteX9" fmla="*/ 12592 w 2207046"/>
              <a:gd name="connsiteY9" fmla="*/ 1332120 h 2204178"/>
              <a:gd name="connsiteX10" fmla="*/ 0 w 2207046"/>
              <a:gd name="connsiteY10" fmla="*/ 1249617 h 2204178"/>
              <a:gd name="connsiteX11" fmla="*/ 0 w 2207046"/>
              <a:gd name="connsiteY11" fmla="*/ 967747 h 2204178"/>
              <a:gd name="connsiteX12" fmla="*/ 12592 w 2207046"/>
              <a:gd name="connsiteY12" fmla="*/ 885244 h 2204178"/>
              <a:gd name="connsiteX13" fmla="*/ 1098749 w 2207046"/>
              <a:gd name="connsiteY13" fmla="*/ 0 h 2204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07046" h="2204178">
                <a:moveTo>
                  <a:pt x="1098749" y="0"/>
                </a:moveTo>
                <a:cubicBezTo>
                  <a:pt x="1672788" y="0"/>
                  <a:pt x="2144931" y="436266"/>
                  <a:pt x="2201707" y="995326"/>
                </a:cubicBezTo>
                <a:lnTo>
                  <a:pt x="2207046" y="1101058"/>
                </a:lnTo>
                <a:lnTo>
                  <a:pt x="2207046" y="1116306"/>
                </a:lnTo>
                <a:lnTo>
                  <a:pt x="2201707" y="1222039"/>
                </a:lnTo>
                <a:cubicBezTo>
                  <a:pt x="2152501" y="1706557"/>
                  <a:pt x="1791308" y="2098844"/>
                  <a:pt x="1322187" y="2194840"/>
                </a:cubicBezTo>
                <a:lnTo>
                  <a:pt x="1260999" y="2204178"/>
                </a:lnTo>
                <a:lnTo>
                  <a:pt x="936500" y="2204178"/>
                </a:lnTo>
                <a:lnTo>
                  <a:pt x="875311" y="2194840"/>
                </a:lnTo>
                <a:cubicBezTo>
                  <a:pt x="442276" y="2106228"/>
                  <a:pt x="101204" y="1765156"/>
                  <a:pt x="12592" y="1332120"/>
                </a:cubicBezTo>
                <a:lnTo>
                  <a:pt x="0" y="1249617"/>
                </a:lnTo>
                <a:lnTo>
                  <a:pt x="0" y="967747"/>
                </a:lnTo>
                <a:lnTo>
                  <a:pt x="12592" y="885244"/>
                </a:lnTo>
                <a:cubicBezTo>
                  <a:pt x="115972" y="380036"/>
                  <a:pt x="562980" y="0"/>
                  <a:pt x="109874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A1F486A-F545-4642-B1CB-5356704413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44632" y="2579683"/>
            <a:ext cx="3096807" cy="3096807"/>
          </a:xfrm>
          <a:custGeom>
            <a:avLst/>
            <a:gdLst>
              <a:gd name="connsiteX0" fmla="*/ 1548404 w 3096807"/>
              <a:gd name="connsiteY0" fmla="*/ 0 h 3096807"/>
              <a:gd name="connsiteX1" fmla="*/ 3096807 w 3096807"/>
              <a:gd name="connsiteY1" fmla="*/ 1548404 h 3096807"/>
              <a:gd name="connsiteX2" fmla="*/ 1548404 w 3096807"/>
              <a:gd name="connsiteY2" fmla="*/ 3096807 h 3096807"/>
              <a:gd name="connsiteX3" fmla="*/ 0 w 3096807"/>
              <a:gd name="connsiteY3" fmla="*/ 1548404 h 3096807"/>
              <a:gd name="connsiteX4" fmla="*/ 1548404 w 3096807"/>
              <a:gd name="connsiteY4" fmla="*/ 0 h 309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807" h="3096807">
                <a:moveTo>
                  <a:pt x="1548404" y="0"/>
                </a:moveTo>
                <a:cubicBezTo>
                  <a:pt x="2403564" y="0"/>
                  <a:pt x="3096807" y="693243"/>
                  <a:pt x="3096807" y="1548404"/>
                </a:cubicBezTo>
                <a:cubicBezTo>
                  <a:pt x="3096807" y="2403564"/>
                  <a:pt x="2403564" y="3096807"/>
                  <a:pt x="1548404" y="3096807"/>
                </a:cubicBezTo>
                <a:cubicBezTo>
                  <a:pt x="693243" y="3096807"/>
                  <a:pt x="0" y="2403564"/>
                  <a:pt x="0" y="1548404"/>
                </a:cubicBezTo>
                <a:cubicBezTo>
                  <a:pt x="0" y="693243"/>
                  <a:pt x="693243" y="0"/>
                  <a:pt x="154840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96" y="365124"/>
            <a:ext cx="5806440" cy="13258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96" y="1825625"/>
            <a:ext cx="5806440" cy="435254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400"/>
            </a:lvl1pPr>
            <a:lvl2pPr marL="228600">
              <a:lnSpc>
                <a:spcPct val="110000"/>
              </a:lnSpc>
              <a:defRPr sz="2000"/>
            </a:lvl2pPr>
            <a:lvl3pPr marL="457200">
              <a:lnSpc>
                <a:spcPct val="110000"/>
              </a:lnSpc>
              <a:defRPr sz="1800"/>
            </a:lvl3pPr>
            <a:lvl4pPr marL="685800">
              <a:lnSpc>
                <a:spcPct val="110000"/>
              </a:lnSpc>
              <a:defRPr sz="16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8E71C73-7BAD-4838-88C1-42E045A9D179}"/>
              </a:ext>
            </a:extLst>
          </p:cNvPr>
          <p:cNvSpPr/>
          <p:nvPr userDrawn="1"/>
        </p:nvSpPr>
        <p:spPr>
          <a:xfrm>
            <a:off x="10249620" y="1555068"/>
            <a:ext cx="819303" cy="7970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560922-5803-412D-880B-065E75DCBC0A}"/>
              </a:ext>
            </a:extLst>
          </p:cNvPr>
          <p:cNvSpPr/>
          <p:nvPr userDrawn="1"/>
        </p:nvSpPr>
        <p:spPr>
          <a:xfrm>
            <a:off x="7590089" y="4034393"/>
            <a:ext cx="876704" cy="876704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0839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200EACD1-D216-4037-8AFF-80CF273586DF}"/>
              </a:ext>
            </a:extLst>
          </p:cNvPr>
          <p:cNvSpPr/>
          <p:nvPr userDrawn="1"/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F941DE04-3FEA-4A57-B200-F9F6A765C792}"/>
              </a:ext>
            </a:extLst>
          </p:cNvPr>
          <p:cNvSpPr/>
          <p:nvPr userDrawn="1"/>
        </p:nvSpPr>
        <p:spPr>
          <a:xfrm rot="9222429" flipV="1">
            <a:off x="2494119" y="-28502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565C7B4-4152-4548-A771-EB148A028FDB}"/>
              </a:ext>
            </a:extLst>
          </p:cNvPr>
          <p:cNvSpPr/>
          <p:nvPr userDrawn="1"/>
        </p:nvSpPr>
        <p:spPr>
          <a:xfrm>
            <a:off x="8165417" y="5241988"/>
            <a:ext cx="759403" cy="7388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272" y="1380744"/>
            <a:ext cx="5559552" cy="2514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9272" y="4078224"/>
            <a:ext cx="5559552" cy="153619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557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96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576" y="1911096"/>
            <a:ext cx="98298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081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53B078-30BA-4AB9-A020-EE8D9404B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1096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892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with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3E3FD7E-C80A-4707-A8E9-4134DF91F3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0EC23F5-CD2E-4207-A4E6-73BDFF74D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500" y="370600"/>
            <a:ext cx="5923842" cy="5923842"/>
          </a:xfrm>
          <a:custGeom>
            <a:avLst/>
            <a:gdLst>
              <a:gd name="connsiteX0" fmla="*/ 2961921 w 5923842"/>
              <a:gd name="connsiteY0" fmla="*/ 0 h 5923842"/>
              <a:gd name="connsiteX1" fmla="*/ 5923842 w 5923842"/>
              <a:gd name="connsiteY1" fmla="*/ 2961921 h 5923842"/>
              <a:gd name="connsiteX2" fmla="*/ 2961921 w 5923842"/>
              <a:gd name="connsiteY2" fmla="*/ 5923842 h 5923842"/>
              <a:gd name="connsiteX3" fmla="*/ 0 w 5923842"/>
              <a:gd name="connsiteY3" fmla="*/ 2961921 h 5923842"/>
              <a:gd name="connsiteX4" fmla="*/ 2961921 w 5923842"/>
              <a:gd name="connsiteY4" fmla="*/ 0 h 592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23842" h="5923842">
                <a:moveTo>
                  <a:pt x="2961921" y="0"/>
                </a:moveTo>
                <a:cubicBezTo>
                  <a:pt x="4597745" y="0"/>
                  <a:pt x="5923842" y="1326097"/>
                  <a:pt x="5923842" y="2961921"/>
                </a:cubicBezTo>
                <a:cubicBezTo>
                  <a:pt x="5923842" y="4597745"/>
                  <a:pt x="4597745" y="5923842"/>
                  <a:pt x="2961921" y="5923842"/>
                </a:cubicBezTo>
                <a:cubicBezTo>
                  <a:pt x="1326097" y="5923842"/>
                  <a:pt x="0" y="4597745"/>
                  <a:pt x="0" y="2961921"/>
                </a:cubicBezTo>
                <a:cubicBezTo>
                  <a:pt x="0" y="1326097"/>
                  <a:pt x="1326097" y="0"/>
                  <a:pt x="2961921" y="0"/>
                </a:cubicBezTo>
                <a:close/>
              </a:path>
            </a:pathLst>
          </a:custGeom>
          <a:solidFill>
            <a:schemeClr val="bg1">
              <a:alpha val="95000"/>
            </a:schemeClr>
          </a:solidFill>
        </p:spPr>
        <p:txBody>
          <a:bodyPr wrap="square" lIns="457200" rIns="457200" bIns="2331720" anchor="b" anchorCtr="0">
            <a:no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75304" y="4379976"/>
            <a:ext cx="5038344" cy="71323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B76FE53-FB67-4871-8485-71BAAFD7D1B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9/3/20XX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D26FED4-1CE2-444B-A77E-EB3CB505AF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8FD25AA-10CC-48D8-9577-257871107B9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2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6906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9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66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71" r:id="rId4"/>
    <p:sldLayoutId id="2147483770" r:id="rId5"/>
    <p:sldLayoutId id="2147483774" r:id="rId6"/>
    <p:sldLayoutId id="2147483783" r:id="rId7"/>
    <p:sldLayoutId id="2147483772" r:id="rId8"/>
    <p:sldLayoutId id="2147483773" r:id="rId9"/>
    <p:sldLayoutId id="2147483785" r:id="rId10"/>
    <p:sldLayoutId id="2147483786" r:id="rId11"/>
    <p:sldLayoutId id="2147483787" r:id="rId12"/>
    <p:sldLayoutId id="2147483775" r:id="rId13"/>
    <p:sldLayoutId id="2147483788" r:id="rId14"/>
    <p:sldLayoutId id="2147483776" r:id="rId15"/>
    <p:sldLayoutId id="2147483777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08836-40C5-46C2-81BA-21AA271769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ZBRINJAVANJA PACIJENATA SA KARDIOVASKULARNIM OBOLJENJIMA ZA STOMATOLOŠKE INTERVENCIJE</a:t>
            </a:r>
          </a:p>
        </p:txBody>
      </p:sp>
    </p:spTree>
    <p:extLst>
      <p:ext uri="{BB962C8B-B14F-4D97-AF65-F5344CB8AC3E}">
        <p14:creationId xmlns:p14="http://schemas.microsoft.com/office/powerpoint/2010/main" val="800962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7FF6A-8AA4-CEE1-B916-162B7AB41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71" y="1911096"/>
            <a:ext cx="9829800" cy="385974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 </a:t>
            </a:r>
            <a:r>
              <a:rPr lang="en-US" dirty="0" err="1"/>
              <a:t>pripremi</a:t>
            </a:r>
            <a:r>
              <a:rPr lang="en-US" dirty="0"/>
              <a:t> </a:t>
            </a:r>
            <a:r>
              <a:rPr lang="en-US" dirty="0" err="1"/>
              <a:t>ovih</a:t>
            </a:r>
            <a:r>
              <a:rPr lang="en-US" dirty="0"/>
              <a:t> </a:t>
            </a:r>
            <a:r>
              <a:rPr lang="en-US" dirty="0" err="1"/>
              <a:t>bolesnika</a:t>
            </a:r>
            <a:r>
              <a:rPr lang="en-US" dirty="0"/>
              <a:t> za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r>
              <a:rPr lang="en-US" dirty="0" err="1"/>
              <a:t>neophodan</a:t>
            </a:r>
            <a:r>
              <a:rPr lang="en-US" dirty="0"/>
              <a:t> je </a:t>
            </a:r>
            <a:r>
              <a:rPr lang="en-US" dirty="0" err="1"/>
              <a:t>kardiološki</a:t>
            </a:r>
            <a:r>
              <a:rPr lang="en-US" dirty="0"/>
              <a:t> </a:t>
            </a:r>
            <a:r>
              <a:rPr lang="en-US" dirty="0" err="1"/>
              <a:t>pregled</a:t>
            </a:r>
            <a:r>
              <a:rPr lang="en-US" dirty="0"/>
              <a:t> </a:t>
            </a:r>
            <a:r>
              <a:rPr lang="en-US" dirty="0" err="1"/>
              <a:t>radi</a:t>
            </a:r>
            <a:r>
              <a:rPr lang="en-US" dirty="0"/>
              <a:t> </a:t>
            </a:r>
            <a:r>
              <a:rPr lang="en-US" dirty="0" err="1"/>
              <a:t>adekvatne</a:t>
            </a:r>
            <a:r>
              <a:rPr lang="en-US" dirty="0"/>
              <a:t> </a:t>
            </a:r>
            <a:r>
              <a:rPr lang="en-US" dirty="0" err="1"/>
              <a:t>kardiološke</a:t>
            </a:r>
            <a:r>
              <a:rPr lang="en-US" dirty="0"/>
              <a:t> </a:t>
            </a:r>
            <a:r>
              <a:rPr lang="en-US" dirty="0" err="1"/>
              <a:t>terapije</a:t>
            </a:r>
            <a:r>
              <a:rPr lang="en-US" dirty="0"/>
              <a:t>. Pre </a:t>
            </a:r>
            <a:r>
              <a:rPr lang="en-US" dirty="0" err="1"/>
              <a:t>izvođenja</a:t>
            </a:r>
            <a:r>
              <a:rPr lang="en-US" dirty="0"/>
              <a:t>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r>
              <a:rPr lang="en-US" dirty="0" err="1"/>
              <a:t>neophodna</a:t>
            </a:r>
            <a:r>
              <a:rPr lang="en-US" dirty="0"/>
              <a:t> je </a:t>
            </a:r>
            <a:r>
              <a:rPr lang="en-US" dirty="0" err="1"/>
              <a:t>primena</a:t>
            </a:r>
            <a:r>
              <a:rPr lang="en-US" dirty="0"/>
              <a:t> </a:t>
            </a:r>
            <a:r>
              <a:rPr lang="en-US" dirty="0" err="1"/>
              <a:t>anksiolitika</a:t>
            </a:r>
            <a:r>
              <a:rPr lang="en-US" dirty="0"/>
              <a:t>.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težih</a:t>
            </a:r>
            <a:r>
              <a:rPr lang="en-US" dirty="0"/>
              <a:t> </a:t>
            </a:r>
            <a:r>
              <a:rPr lang="en-US" dirty="0" err="1"/>
              <a:t>oblika</a:t>
            </a:r>
            <a:r>
              <a:rPr lang="en-US" dirty="0"/>
              <a:t> </a:t>
            </a:r>
            <a:r>
              <a:rPr lang="en-US" dirty="0" err="1"/>
              <a:t>poremećaja</a:t>
            </a:r>
            <a:r>
              <a:rPr lang="en-US" dirty="0"/>
              <a:t> </a:t>
            </a:r>
            <a:r>
              <a:rPr lang="en-US" dirty="0" err="1"/>
              <a:t>ritma</a:t>
            </a:r>
            <a:r>
              <a:rPr lang="en-US" dirty="0"/>
              <a:t> </a:t>
            </a:r>
            <a:r>
              <a:rPr lang="en-US" dirty="0" err="1"/>
              <a:t>predlaže</a:t>
            </a:r>
            <a:r>
              <a:rPr lang="en-US" dirty="0"/>
              <a:t> se EKG monitoring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redukcija</a:t>
            </a:r>
            <a:r>
              <a:rPr lang="en-US" dirty="0"/>
              <a:t> </a:t>
            </a:r>
            <a:r>
              <a:rPr lang="en-US" dirty="0" err="1"/>
              <a:t>primene</a:t>
            </a:r>
            <a:r>
              <a:rPr lang="en-US" dirty="0"/>
              <a:t> </a:t>
            </a:r>
            <a:r>
              <a:rPr lang="en-US" dirty="0" err="1"/>
              <a:t>vazokonstriktora-adrenalina</a:t>
            </a:r>
            <a:r>
              <a:rPr lang="en-US" dirty="0"/>
              <a:t>.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pojave</a:t>
            </a:r>
            <a:r>
              <a:rPr lang="en-US" dirty="0"/>
              <a:t> </a:t>
            </a:r>
            <a:r>
              <a:rPr lang="en-US" dirty="0" err="1"/>
              <a:t>poremećaja</a:t>
            </a:r>
            <a:r>
              <a:rPr lang="en-US" dirty="0"/>
              <a:t> </a:t>
            </a:r>
            <a:r>
              <a:rPr lang="en-US" dirty="0" err="1"/>
              <a:t>ritma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hemodinamsku</a:t>
            </a:r>
            <a:r>
              <a:rPr lang="en-US" dirty="0"/>
              <a:t> </a:t>
            </a:r>
            <a:r>
              <a:rPr lang="en-US" dirty="0" err="1"/>
              <a:t>nestabilnost</a:t>
            </a:r>
            <a:r>
              <a:rPr lang="en-US" dirty="0"/>
              <a:t> </a:t>
            </a:r>
            <a:r>
              <a:rPr lang="en-US" dirty="0" err="1"/>
              <a:t>pacijenta</a:t>
            </a:r>
            <a:r>
              <a:rPr lang="en-US" dirty="0"/>
              <a:t> (pad </a:t>
            </a:r>
            <a:r>
              <a:rPr lang="en-US" dirty="0" err="1"/>
              <a:t>pritiska</a:t>
            </a:r>
            <a:r>
              <a:rPr lang="en-US" dirty="0"/>
              <a:t>, </a:t>
            </a:r>
            <a:r>
              <a:rPr lang="en-US" dirty="0" err="1"/>
              <a:t>omaglica</a:t>
            </a:r>
            <a:r>
              <a:rPr lang="en-US" dirty="0"/>
              <a:t>, </a:t>
            </a:r>
            <a:r>
              <a:rPr lang="en-US" dirty="0" err="1"/>
              <a:t>nesvestica</a:t>
            </a:r>
            <a:r>
              <a:rPr lang="en-US" dirty="0"/>
              <a:t>.),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primeniti</a:t>
            </a:r>
            <a:r>
              <a:rPr lang="en-US" dirty="0"/>
              <a:t> </a:t>
            </a:r>
            <a:r>
              <a:rPr lang="en-US" dirty="0" err="1"/>
              <a:t>nitroglicein</a:t>
            </a:r>
            <a:r>
              <a:rPr lang="en-US" dirty="0"/>
              <a:t>, </a:t>
            </a:r>
            <a:r>
              <a:rPr lang="en-US" dirty="0" err="1"/>
              <a:t>kiseonik</a:t>
            </a:r>
            <a:r>
              <a:rPr lang="en-US" dirty="0"/>
              <a:t> 3L/min, </a:t>
            </a:r>
            <a:r>
              <a:rPr lang="en-US" dirty="0" err="1"/>
              <a:t>pacijenta</a:t>
            </a:r>
            <a:r>
              <a:rPr lang="en-US" dirty="0"/>
              <a:t> </a:t>
            </a:r>
            <a:r>
              <a:rPr lang="en-US" dirty="0" err="1"/>
              <a:t>prebaciti</a:t>
            </a:r>
            <a:r>
              <a:rPr lang="en-US" dirty="0"/>
              <a:t> u </a:t>
            </a:r>
            <a:r>
              <a:rPr lang="en-US" dirty="0" err="1"/>
              <a:t>Trendeleburgov</a:t>
            </a:r>
            <a:r>
              <a:rPr lang="en-US" dirty="0"/>
              <a:t> </a:t>
            </a:r>
            <a:r>
              <a:rPr lang="en-US" dirty="0" err="1"/>
              <a:t>položaj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pozvati</a:t>
            </a:r>
            <a:r>
              <a:rPr lang="en-US" dirty="0"/>
              <a:t> </a:t>
            </a:r>
            <a:r>
              <a:rPr lang="en-US" dirty="0" err="1"/>
              <a:t>službu</a:t>
            </a:r>
            <a:r>
              <a:rPr lang="en-US" dirty="0"/>
              <a:t> </a:t>
            </a:r>
            <a:r>
              <a:rPr lang="en-US" dirty="0" err="1"/>
              <a:t>hitne</a:t>
            </a:r>
            <a:r>
              <a:rPr lang="en-US" dirty="0"/>
              <a:t> </a:t>
            </a:r>
            <a:r>
              <a:rPr lang="en-US" dirty="0" err="1"/>
              <a:t>medicinske</a:t>
            </a:r>
            <a:r>
              <a:rPr lang="en-US" dirty="0"/>
              <a:t> </a:t>
            </a:r>
            <a:r>
              <a:rPr lang="en-US" dirty="0" err="1"/>
              <a:t>pomoći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8CA80-6821-0860-2BC4-4F2B1B0FC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4B94D-CF48-C203-C5AA-012DA5FD3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15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966F1-0E23-C7C3-3D21-969EFA0C6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Prevencija</a:t>
            </a:r>
            <a:r>
              <a:rPr lang="en-US" dirty="0"/>
              <a:t> </a:t>
            </a:r>
            <a:r>
              <a:rPr lang="en-US" dirty="0" err="1"/>
              <a:t>pojave</a:t>
            </a:r>
            <a:r>
              <a:rPr lang="en-US" dirty="0"/>
              <a:t> </a:t>
            </a:r>
            <a:r>
              <a:rPr lang="en-US" dirty="0" err="1"/>
              <a:t>bakterijskog</a:t>
            </a:r>
            <a:r>
              <a:rPr lang="en-US" dirty="0"/>
              <a:t> </a:t>
            </a:r>
            <a:r>
              <a:rPr lang="en-US" dirty="0" err="1"/>
              <a:t>endokarditisa</a:t>
            </a:r>
            <a:r>
              <a:rPr lang="en-US" dirty="0"/>
              <a:t>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85CD1-4826-DED9-795D-80A84DC40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926" y="1911095"/>
            <a:ext cx="10720873" cy="4320739"/>
          </a:xfrm>
        </p:spPr>
        <p:txBody>
          <a:bodyPr/>
          <a:lstStyle/>
          <a:p>
            <a:r>
              <a:rPr lang="en-US" dirty="0" err="1"/>
              <a:t>Prevencija</a:t>
            </a:r>
            <a:r>
              <a:rPr lang="en-US" dirty="0"/>
              <a:t> </a:t>
            </a:r>
            <a:r>
              <a:rPr lang="en-US" dirty="0" err="1"/>
              <a:t>bakterijskog</a:t>
            </a:r>
            <a:r>
              <a:rPr lang="en-US" dirty="0"/>
              <a:t> </a:t>
            </a:r>
            <a:r>
              <a:rPr lang="en-US" dirty="0" err="1"/>
              <a:t>endokarditisa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za </a:t>
            </a:r>
            <a:r>
              <a:rPr lang="en-US" dirty="0" err="1"/>
              <a:t>cilj</a:t>
            </a:r>
            <a:r>
              <a:rPr lang="en-US" dirty="0"/>
              <a:t> da </a:t>
            </a:r>
            <a:r>
              <a:rPr lang="en-US" dirty="0" err="1"/>
              <a:t>spreči</a:t>
            </a:r>
            <a:r>
              <a:rPr lang="en-US" dirty="0"/>
              <a:t> </a:t>
            </a:r>
            <a:r>
              <a:rPr lang="en-US" dirty="0" err="1"/>
              <a:t>adherenciju</a:t>
            </a:r>
            <a:r>
              <a:rPr lang="en-US" dirty="0"/>
              <a:t> </a:t>
            </a:r>
            <a:r>
              <a:rPr lang="en-US" dirty="0" err="1"/>
              <a:t>bakterija</a:t>
            </a:r>
            <a:r>
              <a:rPr lang="en-US" dirty="0"/>
              <a:t> za </a:t>
            </a:r>
            <a:r>
              <a:rPr lang="en-US" dirty="0" err="1"/>
              <a:t>endokard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invazivnih</a:t>
            </a:r>
            <a:r>
              <a:rPr lang="en-US" dirty="0"/>
              <a:t> </a:t>
            </a:r>
            <a:r>
              <a:rPr lang="en-US" dirty="0" err="1"/>
              <a:t>procedura</a:t>
            </a:r>
            <a:r>
              <a:rPr lang="en-US" dirty="0"/>
              <a:t>. </a:t>
            </a:r>
            <a:r>
              <a:rPr lang="en-US" dirty="0" err="1"/>
              <a:t>Prolazna</a:t>
            </a:r>
            <a:r>
              <a:rPr lang="en-US" dirty="0"/>
              <a:t> </a:t>
            </a:r>
            <a:r>
              <a:rPr lang="en-US" dirty="0" err="1"/>
              <a:t>bakterijemija</a:t>
            </a:r>
            <a:r>
              <a:rPr lang="en-US" dirty="0"/>
              <a:t> </a:t>
            </a:r>
            <a:r>
              <a:rPr lang="en-US" dirty="0" err="1"/>
              <a:t>niskog</a:t>
            </a:r>
            <a:r>
              <a:rPr lang="en-US" dirty="0"/>
              <a:t> </a:t>
            </a:r>
            <a:r>
              <a:rPr lang="en-US" dirty="0" err="1"/>
              <a:t>stepena</a:t>
            </a:r>
            <a:r>
              <a:rPr lang="en-US" dirty="0"/>
              <a:t> </a:t>
            </a:r>
            <a:r>
              <a:rPr lang="en-US" dirty="0" err="1"/>
              <a:t>praktično</a:t>
            </a:r>
            <a:r>
              <a:rPr lang="en-US" dirty="0"/>
              <a:t> se </a:t>
            </a:r>
            <a:r>
              <a:rPr lang="en-US" dirty="0" err="1"/>
              <a:t>dešava</a:t>
            </a:r>
            <a:r>
              <a:rPr lang="en-US" dirty="0"/>
              <a:t> </a:t>
            </a:r>
            <a:r>
              <a:rPr lang="en-US" dirty="0" err="1"/>
              <a:t>svakodnevno</a:t>
            </a:r>
            <a:r>
              <a:rPr lang="en-US" dirty="0"/>
              <a:t>: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pranja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, </a:t>
            </a:r>
            <a:r>
              <a:rPr lang="en-US" dirty="0" err="1"/>
              <a:t>čišćenja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žvakanja</a:t>
            </a:r>
            <a:r>
              <a:rPr lang="en-US" dirty="0"/>
              <a:t>, </a:t>
            </a:r>
            <a:r>
              <a:rPr lang="en-US" dirty="0" err="1"/>
              <a:t>pogotovo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osoba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lošom</a:t>
            </a:r>
            <a:r>
              <a:rPr lang="en-US" dirty="0"/>
              <a:t> </a:t>
            </a:r>
            <a:r>
              <a:rPr lang="en-US" dirty="0" err="1"/>
              <a:t>oralnom</a:t>
            </a:r>
            <a:r>
              <a:rPr lang="en-US" dirty="0"/>
              <a:t> </a:t>
            </a:r>
            <a:r>
              <a:rPr lang="en-US" dirty="0" err="1"/>
              <a:t>higijenom</a:t>
            </a:r>
            <a:r>
              <a:rPr lang="en-US" dirty="0"/>
              <a:t>.</a:t>
            </a:r>
            <a:endParaRPr lang="sr-Latn-RS" dirty="0"/>
          </a:p>
          <a:p>
            <a:r>
              <a:rPr lang="en-US" dirty="0"/>
              <a:t> </a:t>
            </a:r>
            <a:r>
              <a:rPr lang="en-US" dirty="0" err="1"/>
              <a:t>Rizik</a:t>
            </a:r>
            <a:r>
              <a:rPr lang="en-US" dirty="0"/>
              <a:t> za </a:t>
            </a:r>
            <a:r>
              <a:rPr lang="en-US" dirty="0" err="1"/>
              <a:t>razvoj</a:t>
            </a:r>
            <a:r>
              <a:rPr lang="en-US" dirty="0"/>
              <a:t> IE je </a:t>
            </a:r>
            <a:r>
              <a:rPr lang="en-US" dirty="0" err="1"/>
              <a:t>veći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osoba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lošu</a:t>
            </a:r>
            <a:r>
              <a:rPr lang="en-US" dirty="0"/>
              <a:t> </a:t>
            </a:r>
            <a:r>
              <a:rPr lang="en-US" dirty="0" err="1"/>
              <a:t>oralnu</a:t>
            </a:r>
            <a:r>
              <a:rPr lang="en-US" dirty="0"/>
              <a:t> </a:t>
            </a:r>
            <a:r>
              <a:rPr lang="en-US" dirty="0" err="1"/>
              <a:t>higijenu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ponavljanu</a:t>
            </a:r>
            <a:r>
              <a:rPr lang="en-US" dirty="0"/>
              <a:t> </a:t>
            </a:r>
            <a:r>
              <a:rPr lang="en-US" dirty="0" err="1"/>
              <a:t>bakterijemiju</a:t>
            </a:r>
            <a:r>
              <a:rPr lang="en-US" dirty="0"/>
              <a:t> </a:t>
            </a:r>
            <a:r>
              <a:rPr lang="en-US" dirty="0" err="1"/>
              <a:t>niskog</a:t>
            </a:r>
            <a:r>
              <a:rPr lang="en-US" dirty="0"/>
              <a:t> </a:t>
            </a:r>
            <a:r>
              <a:rPr lang="en-US" dirty="0" err="1"/>
              <a:t>stepena</a:t>
            </a:r>
            <a:r>
              <a:rPr lang="en-US" dirty="0"/>
              <a:t> </a:t>
            </a:r>
            <a:r>
              <a:rPr lang="en-US" dirty="0" err="1"/>
              <a:t>nego</a:t>
            </a:r>
            <a:r>
              <a:rPr lang="en-US" dirty="0"/>
              <a:t> </a:t>
            </a:r>
            <a:r>
              <a:rPr lang="en-US" dirty="0" err="1"/>
              <a:t>onih</a:t>
            </a:r>
            <a:r>
              <a:rPr lang="en-US" dirty="0"/>
              <a:t> koji </a:t>
            </a:r>
            <a:r>
              <a:rPr lang="en-US" dirty="0" err="1"/>
              <a:t>sporadično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visokostepenu</a:t>
            </a:r>
            <a:r>
              <a:rPr lang="en-US" dirty="0"/>
              <a:t> </a:t>
            </a:r>
            <a:r>
              <a:rPr lang="en-US" dirty="0" err="1"/>
              <a:t>bakteriemiju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u </a:t>
            </a:r>
            <a:r>
              <a:rPr lang="en-US" dirty="0" err="1"/>
              <a:t>toku</a:t>
            </a:r>
            <a:r>
              <a:rPr lang="en-US" dirty="0"/>
              <a:t> </a:t>
            </a:r>
            <a:r>
              <a:rPr lang="en-US" dirty="0" err="1"/>
              <a:t>invazivnih</a:t>
            </a:r>
            <a:r>
              <a:rPr lang="en-US" dirty="0"/>
              <a:t> </a:t>
            </a:r>
            <a:r>
              <a:rPr lang="en-US" dirty="0" err="1"/>
              <a:t>procedura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075DD-7AB7-0B69-0534-0F7BF6811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F3C6A-2D9C-1361-115A-F56B38E3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706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24E9B-BE26-50F3-688B-746DF2C57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C6ACE-C33F-10AA-54DD-E76AB4931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Većina</a:t>
            </a:r>
            <a:r>
              <a:rPr lang="en-US" dirty="0"/>
              <a:t> </a:t>
            </a:r>
            <a:r>
              <a:rPr lang="en-US" dirty="0" err="1"/>
              <a:t>studija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potvrdila</a:t>
            </a:r>
            <a:r>
              <a:rPr lang="en-US" dirty="0"/>
              <a:t> </a:t>
            </a:r>
            <a:r>
              <a:rPr lang="en-US" dirty="0" err="1"/>
              <a:t>povezanost</a:t>
            </a:r>
            <a:r>
              <a:rPr lang="en-US" dirty="0"/>
              <a:t> IE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dentalnih</a:t>
            </a:r>
            <a:r>
              <a:rPr lang="en-US" dirty="0"/>
              <a:t> </a:t>
            </a:r>
            <a:r>
              <a:rPr lang="en-US" dirty="0" err="1"/>
              <a:t>procedura</a:t>
            </a:r>
            <a:r>
              <a:rPr lang="en-US" dirty="0"/>
              <a:t>. </a:t>
            </a:r>
            <a:r>
              <a:rPr lang="en-US" dirty="0" err="1"/>
              <a:t>Zbog</a:t>
            </a:r>
            <a:r>
              <a:rPr lang="en-US" dirty="0"/>
              <a:t> toga </a:t>
            </a:r>
            <a:r>
              <a:rPr lang="en-US" dirty="0" err="1"/>
              <a:t>danas</a:t>
            </a:r>
            <a:r>
              <a:rPr lang="en-US" dirty="0"/>
              <a:t> </a:t>
            </a:r>
            <a:r>
              <a:rPr lang="en-US" dirty="0" err="1"/>
              <a:t>postoje</a:t>
            </a:r>
            <a:r>
              <a:rPr lang="en-US" dirty="0"/>
              <a:t> </a:t>
            </a:r>
            <a:r>
              <a:rPr lang="en-US" dirty="0" err="1"/>
              <a:t>vrlo</a:t>
            </a:r>
            <a:r>
              <a:rPr lang="en-US" dirty="0"/>
              <a:t> </a:t>
            </a:r>
            <a:r>
              <a:rPr lang="en-US" dirty="0" err="1"/>
              <a:t>ograničene</a:t>
            </a:r>
            <a:r>
              <a:rPr lang="en-US" dirty="0"/>
              <a:t> </a:t>
            </a:r>
            <a:r>
              <a:rPr lang="en-US" dirty="0" err="1"/>
              <a:t>indikacije</a:t>
            </a:r>
            <a:r>
              <a:rPr lang="en-US" dirty="0"/>
              <a:t> za </a:t>
            </a:r>
            <a:r>
              <a:rPr lang="en-US" dirty="0" err="1"/>
              <a:t>prevenciju</a:t>
            </a:r>
            <a:r>
              <a:rPr lang="en-US" dirty="0"/>
              <a:t> IE.</a:t>
            </a:r>
            <a:endParaRPr lang="sr-Latn-RS" dirty="0"/>
          </a:p>
          <a:p>
            <a:r>
              <a:rPr lang="en-US" dirty="0"/>
              <a:t> </a:t>
            </a:r>
            <a:r>
              <a:rPr lang="en-US" dirty="0" err="1"/>
              <a:t>Procenjen</a:t>
            </a:r>
            <a:r>
              <a:rPr lang="en-US" dirty="0"/>
              <a:t> </a:t>
            </a:r>
            <a:r>
              <a:rPr lang="en-US" dirty="0" err="1"/>
              <a:t>rizik</a:t>
            </a:r>
            <a:r>
              <a:rPr lang="en-US" dirty="0"/>
              <a:t> za IE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stomatoloških</a:t>
            </a:r>
            <a:r>
              <a:rPr lang="en-US" dirty="0"/>
              <a:t> </a:t>
            </a:r>
            <a:r>
              <a:rPr lang="en-US" dirty="0" err="1"/>
              <a:t>intervencija</a:t>
            </a:r>
            <a:r>
              <a:rPr lang="en-US" dirty="0"/>
              <a:t> je </a:t>
            </a:r>
            <a:r>
              <a:rPr lang="en-US" dirty="0" err="1"/>
              <a:t>veoma</a:t>
            </a:r>
            <a:r>
              <a:rPr lang="en-US" dirty="0"/>
              <a:t> </a:t>
            </a:r>
            <a:r>
              <a:rPr lang="en-US" dirty="0" err="1"/>
              <a:t>nizak</a:t>
            </a:r>
            <a:r>
              <a:rPr lang="en-US" dirty="0"/>
              <a:t>. </a:t>
            </a:r>
            <a:r>
              <a:rPr lang="en-US" dirty="0" err="1"/>
              <a:t>Antibiotskom</a:t>
            </a:r>
            <a:r>
              <a:rPr lang="en-US" dirty="0"/>
              <a:t> </a:t>
            </a:r>
            <a:r>
              <a:rPr lang="en-US" dirty="0" err="1"/>
              <a:t>profilaksom</a:t>
            </a:r>
            <a:r>
              <a:rPr lang="en-US" dirty="0"/>
              <a:t> </a:t>
            </a:r>
            <a:r>
              <a:rPr lang="en-US" dirty="0" err="1"/>
              <a:t>moguće</a:t>
            </a:r>
            <a:r>
              <a:rPr lang="en-US" dirty="0"/>
              <a:t> je </a:t>
            </a:r>
            <a:r>
              <a:rPr lang="en-US" dirty="0" err="1"/>
              <a:t>izbeći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mali</a:t>
            </a:r>
            <a:r>
              <a:rPr lang="en-US" dirty="0"/>
              <a:t> </a:t>
            </a:r>
            <a:r>
              <a:rPr lang="en-US" dirty="0" err="1"/>
              <a:t>broj</a:t>
            </a:r>
            <a:r>
              <a:rPr lang="en-US" dirty="0"/>
              <a:t> IE</a:t>
            </a:r>
            <a:endParaRPr lang="sr-Latn-RS" dirty="0"/>
          </a:p>
          <a:p>
            <a:r>
              <a:rPr lang="en-US" dirty="0" err="1"/>
              <a:t>Procenjuje</a:t>
            </a:r>
            <a:r>
              <a:rPr lang="en-US" dirty="0"/>
              <a:t> se da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150,000 </a:t>
            </a:r>
            <a:r>
              <a:rPr lang="en-US" dirty="0" err="1"/>
              <a:t>stomatoloških</a:t>
            </a:r>
            <a:r>
              <a:rPr lang="en-US" dirty="0"/>
              <a:t> </a:t>
            </a:r>
            <a:r>
              <a:rPr lang="en-US" dirty="0" err="1"/>
              <a:t>procedura</a:t>
            </a:r>
            <a:r>
              <a:rPr lang="en-US" dirty="0"/>
              <a:t> </a:t>
            </a:r>
            <a:r>
              <a:rPr lang="en-US" dirty="0" err="1"/>
              <a:t>gde</a:t>
            </a:r>
            <a:r>
              <a:rPr lang="en-US" dirty="0"/>
              <a:t> je </a:t>
            </a:r>
            <a:r>
              <a:rPr lang="en-US" dirty="0" err="1"/>
              <a:t>preventivno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antibiotik</a:t>
            </a:r>
            <a:r>
              <a:rPr lang="en-US" dirty="0"/>
              <a:t> </a:t>
            </a:r>
            <a:r>
              <a:rPr lang="en-US" dirty="0" err="1"/>
              <a:t>nastati</a:t>
            </a:r>
            <a:r>
              <a:rPr lang="en-US" dirty="0"/>
              <a:t> 1 IE, a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antibiotska</a:t>
            </a:r>
            <a:r>
              <a:rPr lang="en-US" dirty="0"/>
              <a:t> </a:t>
            </a:r>
            <a:r>
              <a:rPr lang="en-US" dirty="0" err="1"/>
              <a:t>profilaksa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data, </a:t>
            </a:r>
            <a:r>
              <a:rPr lang="en-US" dirty="0" err="1"/>
              <a:t>nastaje</a:t>
            </a:r>
            <a:r>
              <a:rPr lang="en-US" dirty="0"/>
              <a:t> 1 IE </a:t>
            </a:r>
            <a:r>
              <a:rPr lang="en-US" dirty="0" err="1"/>
              <a:t>na</a:t>
            </a:r>
            <a:r>
              <a:rPr lang="en-US" dirty="0"/>
              <a:t> 46,000 </a:t>
            </a:r>
            <a:r>
              <a:rPr lang="en-US" dirty="0" err="1"/>
              <a:t>dentalnih</a:t>
            </a:r>
            <a:r>
              <a:rPr lang="en-US" dirty="0"/>
              <a:t> </a:t>
            </a:r>
            <a:r>
              <a:rPr lang="en-US" dirty="0" err="1"/>
              <a:t>procedura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A4309-3197-4A49-0963-EDEBA39A8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0B0D4-F240-32F0-E2C0-3C8F94EEF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58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FE944-CD38-086E-E81B-C0D11CD07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441CE-8615-E196-36F3-8664CADEF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Antibiotska</a:t>
            </a:r>
            <a:r>
              <a:rPr lang="en-US" dirty="0"/>
              <a:t> </a:t>
            </a:r>
            <a:r>
              <a:rPr lang="en-US" dirty="0" err="1"/>
              <a:t>profilaksa</a:t>
            </a:r>
            <a:r>
              <a:rPr lang="en-US" dirty="0"/>
              <a:t> </a:t>
            </a:r>
            <a:r>
              <a:rPr lang="en-US" dirty="0" err="1"/>
              <a:t>infektivnog</a:t>
            </a:r>
            <a:r>
              <a:rPr lang="en-US" dirty="0"/>
              <a:t> </a:t>
            </a:r>
            <a:r>
              <a:rPr lang="en-US" dirty="0" err="1"/>
              <a:t>endokarditisa</a:t>
            </a:r>
            <a:r>
              <a:rPr lang="en-US" dirty="0"/>
              <a:t> (IE) se </a:t>
            </a:r>
            <a:r>
              <a:rPr lang="en-US" dirty="0" err="1"/>
              <a:t>savetuje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bolesnika</a:t>
            </a:r>
            <a:r>
              <a:rPr lang="en-US" dirty="0"/>
              <a:t> koji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visok</a:t>
            </a:r>
            <a:r>
              <a:rPr lang="en-US" dirty="0"/>
              <a:t> </a:t>
            </a:r>
            <a:r>
              <a:rPr lang="en-US" dirty="0" err="1"/>
              <a:t>rizik</a:t>
            </a:r>
            <a:r>
              <a:rPr lang="en-US" dirty="0"/>
              <a:t> od IE: </a:t>
            </a:r>
            <a:endParaRPr lang="sr-Latn-RS" dirty="0"/>
          </a:p>
          <a:p>
            <a:r>
              <a:rPr lang="en-US" dirty="0"/>
              <a:t>1. </a:t>
            </a:r>
            <a:r>
              <a:rPr lang="en-US" dirty="0" err="1"/>
              <a:t>bolesnici</a:t>
            </a:r>
            <a:r>
              <a:rPr lang="en-US" dirty="0"/>
              <a:t> koji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veštačku</a:t>
            </a:r>
            <a:r>
              <a:rPr lang="en-US" dirty="0"/>
              <a:t> </a:t>
            </a:r>
            <a:r>
              <a:rPr lang="en-US" dirty="0" err="1"/>
              <a:t>srčanu</a:t>
            </a:r>
            <a:r>
              <a:rPr lang="en-US" dirty="0"/>
              <a:t> </a:t>
            </a:r>
            <a:r>
              <a:rPr lang="en-US" dirty="0" err="1"/>
              <a:t>valvulu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kojih</a:t>
            </a:r>
            <a:r>
              <a:rPr lang="en-US" dirty="0"/>
              <a:t> je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kardiohirurške</a:t>
            </a:r>
            <a:r>
              <a:rPr lang="en-US" dirty="0"/>
              <a:t> </a:t>
            </a:r>
            <a:r>
              <a:rPr lang="en-US" dirty="0" err="1"/>
              <a:t>operacije</a:t>
            </a:r>
            <a:r>
              <a:rPr lang="en-US" dirty="0"/>
              <a:t> </a:t>
            </a:r>
            <a:r>
              <a:rPr lang="en-US" dirty="0" err="1"/>
              <a:t>korišćen</a:t>
            </a:r>
            <a:r>
              <a:rPr lang="en-US" dirty="0"/>
              <a:t> </a:t>
            </a:r>
            <a:r>
              <a:rPr lang="en-US" dirty="0" err="1"/>
              <a:t>veštački</a:t>
            </a:r>
            <a:r>
              <a:rPr lang="en-US" dirty="0"/>
              <a:t> </a:t>
            </a:r>
            <a:r>
              <a:rPr lang="en-US" dirty="0" err="1"/>
              <a:t>protetični</a:t>
            </a:r>
            <a:r>
              <a:rPr lang="en-US" dirty="0"/>
              <a:t> </a:t>
            </a:r>
            <a:r>
              <a:rPr lang="en-US" dirty="0" err="1"/>
              <a:t>materijal</a:t>
            </a:r>
            <a:r>
              <a:rPr lang="en-US" dirty="0"/>
              <a:t>; </a:t>
            </a:r>
            <a:endParaRPr lang="sr-Latn-RS" dirty="0"/>
          </a:p>
          <a:p>
            <a:r>
              <a:rPr lang="en-US" dirty="0"/>
              <a:t>2. </a:t>
            </a:r>
            <a:r>
              <a:rPr lang="en-US" dirty="0" err="1"/>
              <a:t>bolesnici</a:t>
            </a:r>
            <a:r>
              <a:rPr lang="en-US" dirty="0"/>
              <a:t> koji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ranije</a:t>
            </a:r>
            <a:r>
              <a:rPr lang="en-US" dirty="0"/>
              <a:t> </a:t>
            </a:r>
            <a:r>
              <a:rPr lang="en-US" dirty="0" err="1"/>
              <a:t>imali</a:t>
            </a:r>
            <a:r>
              <a:rPr lang="en-US" dirty="0"/>
              <a:t> IE; </a:t>
            </a:r>
            <a:endParaRPr lang="sr-Latn-RS" dirty="0"/>
          </a:p>
          <a:p>
            <a:r>
              <a:rPr lang="en-US" dirty="0"/>
              <a:t>3. </a:t>
            </a:r>
            <a:r>
              <a:rPr lang="en-US" dirty="0" err="1"/>
              <a:t>bolesnici</a:t>
            </a:r>
            <a:r>
              <a:rPr lang="en-US" dirty="0"/>
              <a:t> koji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kompleksne</a:t>
            </a:r>
            <a:r>
              <a:rPr lang="en-US" dirty="0"/>
              <a:t> </a:t>
            </a:r>
            <a:r>
              <a:rPr lang="en-US" dirty="0" err="1"/>
              <a:t>cijanogene</a:t>
            </a:r>
            <a:r>
              <a:rPr lang="en-US" dirty="0"/>
              <a:t> </a:t>
            </a:r>
            <a:r>
              <a:rPr lang="en-US" dirty="0" err="1"/>
              <a:t>srčane</a:t>
            </a:r>
            <a:r>
              <a:rPr lang="en-US" dirty="0"/>
              <a:t> mane, </a:t>
            </a:r>
            <a:endParaRPr lang="sr-Latn-RS" dirty="0"/>
          </a:p>
          <a:p>
            <a:r>
              <a:rPr lang="en-US" dirty="0"/>
              <a:t>4. </a:t>
            </a:r>
            <a:r>
              <a:rPr lang="en-US" dirty="0" err="1"/>
              <a:t>druge</a:t>
            </a:r>
            <a:r>
              <a:rPr lang="en-US" dirty="0"/>
              <a:t> </a:t>
            </a:r>
            <a:r>
              <a:rPr lang="en-US" dirty="0" err="1"/>
              <a:t>kompleksne</a:t>
            </a:r>
            <a:r>
              <a:rPr lang="en-US" dirty="0"/>
              <a:t> </a:t>
            </a:r>
            <a:r>
              <a:rPr lang="en-US" dirty="0" err="1"/>
              <a:t>srčane</a:t>
            </a:r>
            <a:r>
              <a:rPr lang="en-US" dirty="0"/>
              <a:t> </a:t>
            </a:r>
            <a:r>
              <a:rPr lang="en-US" dirty="0" err="1"/>
              <a:t>kongenitalne</a:t>
            </a:r>
            <a:r>
              <a:rPr lang="en-US" dirty="0"/>
              <a:t> </a:t>
            </a:r>
            <a:r>
              <a:rPr lang="en-US" dirty="0" err="1"/>
              <a:t>lezije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korekcije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ugrađen</a:t>
            </a:r>
            <a:r>
              <a:rPr lang="en-US" dirty="0"/>
              <a:t> </a:t>
            </a:r>
            <a:r>
              <a:rPr lang="en-US" dirty="0" err="1"/>
              <a:t>protetični</a:t>
            </a:r>
            <a:r>
              <a:rPr lang="en-US" dirty="0"/>
              <a:t> </a:t>
            </a:r>
            <a:r>
              <a:rPr lang="en-US" dirty="0" err="1"/>
              <a:t>materijal</a:t>
            </a:r>
            <a:r>
              <a:rPr lang="en-US" dirty="0"/>
              <a:t>, do 6 </a:t>
            </a:r>
            <a:r>
              <a:rPr lang="en-US" dirty="0" err="1"/>
              <a:t>meseci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operacije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doživotno</a:t>
            </a:r>
            <a:r>
              <a:rPr lang="en-US" dirty="0"/>
              <a:t>,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postoji</a:t>
            </a:r>
            <a:r>
              <a:rPr lang="en-US" dirty="0"/>
              <a:t> </a:t>
            </a:r>
            <a:r>
              <a:rPr lang="en-US" dirty="0" err="1"/>
              <a:t>rezidualni</a:t>
            </a:r>
            <a:r>
              <a:rPr lang="en-US" dirty="0"/>
              <a:t> </a:t>
            </a:r>
            <a:r>
              <a:rPr lang="en-US" dirty="0" err="1"/>
              <a:t>šant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07F53-D919-15EE-991E-D51BB170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D80A9-4A4D-F41D-4E68-0ED7D3150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662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A40C8-F48B-6614-DD9E-16C4B68BD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4F604-2B7B-3451-5AD4-FB300640A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Antibiotska</a:t>
            </a:r>
            <a:r>
              <a:rPr lang="en-US" dirty="0"/>
              <a:t> </a:t>
            </a:r>
            <a:r>
              <a:rPr lang="en-US" dirty="0" err="1"/>
              <a:t>profilaksa</a:t>
            </a:r>
            <a:r>
              <a:rPr lang="en-US" dirty="0"/>
              <a:t> se ne </a:t>
            </a:r>
            <a:r>
              <a:rPr lang="en-US" dirty="0" err="1"/>
              <a:t>preporučuje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bolesnika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umerenim</a:t>
            </a:r>
            <a:r>
              <a:rPr lang="en-US" dirty="0"/>
              <a:t> </a:t>
            </a:r>
            <a:r>
              <a:rPr lang="en-US" dirty="0" err="1"/>
              <a:t>rizikom</a:t>
            </a:r>
            <a:r>
              <a:rPr lang="en-US" dirty="0"/>
              <a:t> za IE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kojim</a:t>
            </a:r>
            <a:r>
              <a:rPr lang="en-US" dirty="0"/>
              <a:t> </a:t>
            </a:r>
            <a:r>
              <a:rPr lang="en-US" dirty="0" err="1"/>
              <a:t>oboljenjem</a:t>
            </a:r>
            <a:r>
              <a:rPr lang="en-US" dirty="0"/>
              <a:t> </a:t>
            </a:r>
            <a:r>
              <a:rPr lang="en-US" dirty="0" err="1"/>
              <a:t>prirodne</a:t>
            </a:r>
            <a:r>
              <a:rPr lang="en-US" dirty="0"/>
              <a:t> valvule.</a:t>
            </a:r>
            <a:endParaRPr lang="sr-Latn-RS" dirty="0"/>
          </a:p>
          <a:p>
            <a:r>
              <a:rPr lang="en-US" dirty="0"/>
              <a:t> I </a:t>
            </a:r>
            <a:r>
              <a:rPr lang="en-US" dirty="0" err="1"/>
              <a:t>bolesnike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visokim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umerenim</a:t>
            </a:r>
            <a:r>
              <a:rPr lang="en-US" dirty="0"/>
              <a:t> </a:t>
            </a:r>
            <a:r>
              <a:rPr lang="en-US" dirty="0" err="1"/>
              <a:t>rizikom</a:t>
            </a:r>
            <a:r>
              <a:rPr lang="en-US" dirty="0"/>
              <a:t> za IE,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praktično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ostale</a:t>
            </a:r>
            <a:r>
              <a:rPr lang="en-US" dirty="0"/>
              <a:t>,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savetovati</a:t>
            </a:r>
            <a:r>
              <a:rPr lang="en-US" dirty="0"/>
              <a:t> o </a:t>
            </a:r>
            <a:r>
              <a:rPr lang="en-US" dirty="0" err="1"/>
              <a:t>značaju</a:t>
            </a:r>
            <a:r>
              <a:rPr lang="en-US" dirty="0"/>
              <a:t> </a:t>
            </a:r>
            <a:r>
              <a:rPr lang="en-US" dirty="0" err="1"/>
              <a:t>adekvatne</a:t>
            </a:r>
            <a:r>
              <a:rPr lang="en-US" dirty="0"/>
              <a:t> </a:t>
            </a:r>
            <a:r>
              <a:rPr lang="en-US" dirty="0" err="1"/>
              <a:t>oralne</a:t>
            </a:r>
            <a:r>
              <a:rPr lang="en-US" dirty="0"/>
              <a:t> </a:t>
            </a:r>
            <a:r>
              <a:rPr lang="en-US" dirty="0" err="1"/>
              <a:t>higijene</a:t>
            </a:r>
            <a:r>
              <a:rPr lang="en-US" dirty="0"/>
              <a:t>. </a:t>
            </a:r>
            <a:r>
              <a:rPr lang="en-US" dirty="0" err="1"/>
              <a:t>Savetuje</a:t>
            </a:r>
            <a:r>
              <a:rPr lang="en-US" dirty="0"/>
              <a:t> se </a:t>
            </a:r>
            <a:r>
              <a:rPr lang="en-US" dirty="0" err="1"/>
              <a:t>antibiotska</a:t>
            </a:r>
            <a:r>
              <a:rPr lang="en-US" dirty="0"/>
              <a:t> </a:t>
            </a:r>
            <a:r>
              <a:rPr lang="en-US" dirty="0" err="1"/>
              <a:t>profilaksa</a:t>
            </a:r>
            <a:r>
              <a:rPr lang="en-US" dirty="0"/>
              <a:t> za </a:t>
            </a:r>
            <a:r>
              <a:rPr lang="en-US" dirty="0" err="1"/>
              <a:t>stomatološke</a:t>
            </a:r>
            <a:r>
              <a:rPr lang="en-US" dirty="0"/>
              <a:t> procedure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zahtevaju</a:t>
            </a:r>
            <a:r>
              <a:rPr lang="en-US" dirty="0"/>
              <a:t> </a:t>
            </a:r>
            <a:r>
              <a:rPr lang="en-US" dirty="0" err="1"/>
              <a:t>manipulaciju</a:t>
            </a:r>
            <a:r>
              <a:rPr lang="en-US" dirty="0"/>
              <a:t> </a:t>
            </a:r>
            <a:r>
              <a:rPr lang="en-US" dirty="0" err="1"/>
              <a:t>gingive</a:t>
            </a:r>
            <a:r>
              <a:rPr lang="en-US" dirty="0"/>
              <a:t>, </a:t>
            </a:r>
            <a:r>
              <a:rPr lang="en-US" dirty="0" err="1"/>
              <a:t>periapikalnog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perforaciju</a:t>
            </a:r>
            <a:r>
              <a:rPr lang="en-US" dirty="0"/>
              <a:t> </a:t>
            </a:r>
            <a:r>
              <a:rPr lang="en-US" dirty="0" err="1"/>
              <a:t>oralne</a:t>
            </a:r>
            <a:r>
              <a:rPr lang="en-US" dirty="0"/>
              <a:t> </a:t>
            </a:r>
            <a:r>
              <a:rPr lang="en-US" dirty="0" err="1"/>
              <a:t>mukoze</a:t>
            </a:r>
            <a:r>
              <a:rPr lang="en-US" dirty="0"/>
              <a:t>. To </a:t>
            </a:r>
            <a:r>
              <a:rPr lang="en-US" dirty="0" err="1"/>
              <a:t>podrazumeva</a:t>
            </a:r>
            <a:r>
              <a:rPr lang="en-US" dirty="0"/>
              <a:t>: </a:t>
            </a:r>
            <a:r>
              <a:rPr lang="en-US" dirty="0" err="1"/>
              <a:t>ekstrakcije</a:t>
            </a:r>
            <a:r>
              <a:rPr lang="en-US" dirty="0"/>
              <a:t>, </a:t>
            </a:r>
            <a:r>
              <a:rPr lang="en-US" dirty="0" err="1"/>
              <a:t>periodontalne</a:t>
            </a:r>
            <a:r>
              <a:rPr lang="en-US" dirty="0"/>
              <a:t> procedure, </a:t>
            </a:r>
            <a:r>
              <a:rPr lang="en-US" dirty="0" err="1"/>
              <a:t>čišćenje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uzrokuje</a:t>
            </a:r>
            <a:r>
              <a:rPr lang="en-US" dirty="0"/>
              <a:t> </a:t>
            </a:r>
            <a:r>
              <a:rPr lang="en-US" dirty="0" err="1"/>
              <a:t>gingivalno</a:t>
            </a:r>
            <a:r>
              <a:rPr lang="en-US" dirty="0"/>
              <a:t> </a:t>
            </a:r>
            <a:r>
              <a:rPr lang="en-US" dirty="0" err="1"/>
              <a:t>krvarenje</a:t>
            </a:r>
            <a:r>
              <a:rPr lang="en-US" dirty="0"/>
              <a:t>, </a:t>
            </a:r>
            <a:r>
              <a:rPr lang="en-US" dirty="0" err="1"/>
              <a:t>stavljanje</a:t>
            </a:r>
            <a:r>
              <a:rPr lang="en-US" dirty="0"/>
              <a:t> </a:t>
            </a:r>
            <a:r>
              <a:rPr lang="en-US" dirty="0" err="1"/>
              <a:t>implantata</a:t>
            </a:r>
            <a:r>
              <a:rPr lang="en-US" dirty="0"/>
              <a:t>, </a:t>
            </a:r>
            <a:r>
              <a:rPr lang="en-US" dirty="0" err="1"/>
              <a:t>endodontalne</a:t>
            </a:r>
            <a:r>
              <a:rPr lang="en-US" dirty="0"/>
              <a:t> procedure.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3F273-0413-CC22-FAAF-A3094DC95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87DDC-8B09-56D0-2022-29A9B50DC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993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CEB6F-5855-7147-8E29-B8C2140E4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41FCB-D07A-CFBD-2D3F-C35C16865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 </a:t>
            </a:r>
            <a:r>
              <a:rPr lang="en-US" dirty="0" err="1"/>
              <a:t>proporučuje</a:t>
            </a:r>
            <a:r>
              <a:rPr lang="en-US" dirty="0"/>
              <a:t> se AB </a:t>
            </a:r>
            <a:r>
              <a:rPr lang="en-US" dirty="0" err="1"/>
              <a:t>profilaksa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: </a:t>
            </a:r>
            <a:r>
              <a:rPr lang="en-US" dirty="0" err="1"/>
              <a:t>davanja</a:t>
            </a:r>
            <a:r>
              <a:rPr lang="en-US" dirty="0"/>
              <a:t> </a:t>
            </a:r>
            <a:r>
              <a:rPr lang="en-US" dirty="0" err="1"/>
              <a:t>lokalne</a:t>
            </a:r>
            <a:r>
              <a:rPr lang="en-US" dirty="0"/>
              <a:t> </a:t>
            </a:r>
            <a:r>
              <a:rPr lang="en-US" dirty="0" err="1"/>
              <a:t>anestezije</a:t>
            </a:r>
            <a:r>
              <a:rPr lang="en-US" dirty="0"/>
              <a:t> (u </a:t>
            </a:r>
            <a:r>
              <a:rPr lang="en-US" dirty="0" err="1"/>
              <a:t>neinflamirano</a:t>
            </a:r>
            <a:r>
              <a:rPr lang="en-US" dirty="0"/>
              <a:t> </a:t>
            </a:r>
            <a:r>
              <a:rPr lang="en-US" dirty="0" err="1"/>
              <a:t>tkivo</a:t>
            </a:r>
            <a:r>
              <a:rPr lang="en-US" dirty="0"/>
              <a:t>), </a:t>
            </a:r>
            <a:r>
              <a:rPr lang="en-US" dirty="0" err="1"/>
              <a:t>superficijalni</a:t>
            </a:r>
            <a:r>
              <a:rPr lang="en-US" dirty="0"/>
              <a:t> </a:t>
            </a:r>
            <a:r>
              <a:rPr lang="en-US" dirty="0" err="1"/>
              <a:t>karijes</a:t>
            </a:r>
            <a:r>
              <a:rPr lang="en-US" dirty="0"/>
              <a:t>, </a:t>
            </a:r>
            <a:r>
              <a:rPr lang="en-US" dirty="0" err="1"/>
              <a:t>uklanjanje</a:t>
            </a:r>
            <a:r>
              <a:rPr lang="en-US" dirty="0"/>
              <a:t> </a:t>
            </a:r>
            <a:r>
              <a:rPr lang="en-US" dirty="0" err="1"/>
              <a:t>hirurških</a:t>
            </a:r>
            <a:r>
              <a:rPr lang="en-US" dirty="0"/>
              <a:t> </a:t>
            </a:r>
            <a:r>
              <a:rPr lang="en-US" dirty="0" err="1"/>
              <a:t>konaca</a:t>
            </a:r>
            <a:r>
              <a:rPr lang="en-US" dirty="0"/>
              <a:t>, </a:t>
            </a:r>
            <a:r>
              <a:rPr lang="en-US" dirty="0" err="1"/>
              <a:t>plasiranje</a:t>
            </a:r>
            <a:r>
              <a:rPr lang="en-US" dirty="0"/>
              <a:t> </a:t>
            </a:r>
            <a:r>
              <a:rPr lang="en-US" dirty="0" err="1"/>
              <a:t>ortodontskih</a:t>
            </a:r>
            <a:r>
              <a:rPr lang="en-US" dirty="0"/>
              <a:t> </a:t>
            </a:r>
            <a:r>
              <a:rPr lang="en-US" dirty="0" err="1"/>
              <a:t>traka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traumatska</a:t>
            </a:r>
            <a:r>
              <a:rPr lang="en-US" dirty="0"/>
              <a:t> </a:t>
            </a:r>
            <a:r>
              <a:rPr lang="en-US" dirty="0" err="1"/>
              <a:t>povreda</a:t>
            </a:r>
            <a:r>
              <a:rPr lang="en-US" dirty="0"/>
              <a:t> </a:t>
            </a:r>
            <a:r>
              <a:rPr lang="en-US" dirty="0" err="1"/>
              <a:t>usana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oralne</a:t>
            </a:r>
            <a:r>
              <a:rPr lang="en-US" dirty="0"/>
              <a:t> </a:t>
            </a:r>
            <a:r>
              <a:rPr lang="en-US" dirty="0" err="1"/>
              <a:t>sluznice</a:t>
            </a:r>
            <a:r>
              <a:rPr lang="en-US" dirty="0"/>
              <a:t>. AB </a:t>
            </a:r>
            <a:r>
              <a:rPr lang="en-US" dirty="0" err="1"/>
              <a:t>profilaksa</a:t>
            </a:r>
            <a:r>
              <a:rPr lang="en-US" dirty="0"/>
              <a:t> se </a:t>
            </a:r>
            <a:r>
              <a:rPr lang="en-US" dirty="0" err="1"/>
              <a:t>preporučuje</a:t>
            </a:r>
            <a:r>
              <a:rPr lang="en-US" dirty="0"/>
              <a:t> za </a:t>
            </a:r>
            <a:r>
              <a:rPr lang="en-US" dirty="0" err="1"/>
              <a:t>bolesnike</a:t>
            </a:r>
            <a:r>
              <a:rPr lang="en-US" dirty="0"/>
              <a:t> koji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visok</a:t>
            </a:r>
            <a:r>
              <a:rPr lang="en-US" dirty="0"/>
              <a:t> </a:t>
            </a:r>
            <a:r>
              <a:rPr lang="en-US" dirty="0" err="1"/>
              <a:t>rizik</a:t>
            </a:r>
            <a:r>
              <a:rPr lang="en-US" dirty="0"/>
              <a:t> za IE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ukoliko</a:t>
            </a:r>
            <a:r>
              <a:rPr lang="en-US" dirty="0"/>
              <a:t> se </a:t>
            </a:r>
            <a:r>
              <a:rPr lang="en-US" dirty="0" err="1"/>
              <a:t>planiraju</a:t>
            </a:r>
            <a:r>
              <a:rPr lang="en-US" dirty="0"/>
              <a:t>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od </a:t>
            </a:r>
            <a:r>
              <a:rPr lang="en-US" dirty="0" err="1"/>
              <a:t>visokog</a:t>
            </a:r>
            <a:r>
              <a:rPr lang="en-US" dirty="0"/>
              <a:t> </a:t>
            </a:r>
            <a:r>
              <a:rPr lang="en-US" dirty="0" err="1"/>
              <a:t>rizik</a:t>
            </a:r>
            <a:r>
              <a:rPr lang="sr-Latn-RS"/>
              <a:t>a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7E34-50B1-6211-74D6-3EDC3E9F4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158E0-B8E5-511B-4A2D-5751AAB04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9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C037F-9B04-45A9-8AE6-A85178849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272" y="2792097"/>
            <a:ext cx="5559552" cy="2514600"/>
          </a:xfrm>
        </p:spPr>
        <p:txBody>
          <a:bodyPr>
            <a:noAutofit/>
          </a:bodyPr>
          <a:lstStyle/>
          <a:p>
            <a:r>
              <a:rPr lang="en-US" sz="2400" dirty="0" err="1">
                <a:solidFill>
                  <a:schemeClr val="tx1"/>
                </a:solidFill>
              </a:rPr>
              <a:t>Sve</a:t>
            </a:r>
            <a:r>
              <a:rPr lang="en-US" sz="2400" dirty="0">
                <a:solidFill>
                  <a:schemeClr val="tx1"/>
                </a:solidFill>
              </a:rPr>
              <a:t> do </a:t>
            </a:r>
            <a:r>
              <a:rPr lang="en-US" sz="2400" dirty="0" err="1">
                <a:solidFill>
                  <a:schemeClr val="tx1"/>
                </a:solidFill>
              </a:rPr>
              <a:t>sada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navedeno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podseća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nas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na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važnost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značaj</a:t>
            </a:r>
            <a:r>
              <a:rPr lang="en-US" sz="2400" dirty="0">
                <a:solidFill>
                  <a:schemeClr val="tx1"/>
                </a:solidFill>
              </a:rPr>
              <a:t> dobro </a:t>
            </a:r>
            <a:r>
              <a:rPr lang="en-US" sz="2400" dirty="0" err="1">
                <a:solidFill>
                  <a:schemeClr val="tx1"/>
                </a:solidFill>
              </a:rPr>
              <a:t>uzete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anamneze</a:t>
            </a:r>
            <a:r>
              <a:rPr lang="en-US" sz="2400" dirty="0">
                <a:solidFill>
                  <a:schemeClr val="tx1"/>
                </a:solidFill>
              </a:rPr>
              <a:t> pre </a:t>
            </a:r>
            <a:r>
              <a:rPr lang="en-US" sz="2400" dirty="0" err="1">
                <a:solidFill>
                  <a:schemeClr val="tx1"/>
                </a:solidFill>
              </a:rPr>
              <a:t>početka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bilo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koje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stomatološke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intervencije</a:t>
            </a:r>
            <a:r>
              <a:rPr lang="en-US" sz="2400" dirty="0">
                <a:solidFill>
                  <a:schemeClr val="tx1"/>
                </a:solidFill>
              </a:rPr>
              <a:t>. Svi </a:t>
            </a:r>
            <a:r>
              <a:rPr lang="en-US" sz="2400" dirty="0" err="1">
                <a:solidFill>
                  <a:schemeClr val="tx1"/>
                </a:solidFill>
              </a:rPr>
              <a:t>kardiovaskularni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bolesnici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treba</a:t>
            </a:r>
            <a:r>
              <a:rPr lang="en-US" sz="2400" dirty="0">
                <a:solidFill>
                  <a:schemeClr val="tx1"/>
                </a:solidFill>
              </a:rPr>
              <a:t> da </a:t>
            </a:r>
            <a:r>
              <a:rPr lang="en-US" sz="2400" dirty="0" err="1">
                <a:solidFill>
                  <a:schemeClr val="tx1"/>
                </a:solidFill>
              </a:rPr>
              <a:t>imaju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dobru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kontrolu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svoje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osnovne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bolesti</a:t>
            </a:r>
            <a:r>
              <a:rPr lang="en-US" sz="2400" dirty="0">
                <a:solidFill>
                  <a:schemeClr val="tx1"/>
                </a:solidFill>
              </a:rPr>
              <a:t> da bi </a:t>
            </a:r>
            <a:r>
              <a:rPr lang="en-US" sz="2400" dirty="0" err="1">
                <a:solidFill>
                  <a:schemeClr val="tx1"/>
                </a:solidFill>
              </a:rPr>
              <a:t>mogli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pristupiti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stomatološkom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lečenju</a:t>
            </a:r>
            <a:r>
              <a:rPr lang="en-US" sz="2400" dirty="0">
                <a:solidFill>
                  <a:schemeClr val="tx1"/>
                </a:solidFill>
              </a:rPr>
              <a:t>. U </a:t>
            </a:r>
            <a:r>
              <a:rPr lang="en-US" sz="2400" dirty="0" err="1">
                <a:solidFill>
                  <a:schemeClr val="tx1"/>
                </a:solidFill>
              </a:rPr>
              <a:t>fokusu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su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svakako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antitrombocitna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antikoagulantna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terapija</a:t>
            </a:r>
            <a:r>
              <a:rPr lang="en-US" sz="2400" dirty="0">
                <a:solidFill>
                  <a:schemeClr val="tx1"/>
                </a:solidFill>
              </a:rPr>
              <a:t> u </a:t>
            </a:r>
            <a:r>
              <a:rPr lang="en-US" sz="2400" dirty="0" err="1">
                <a:solidFill>
                  <a:schemeClr val="tx1"/>
                </a:solidFill>
              </a:rPr>
              <a:t>stomatologiji</a:t>
            </a:r>
            <a:r>
              <a:rPr lang="en-US" sz="2400" dirty="0">
                <a:solidFill>
                  <a:schemeClr val="tx1"/>
                </a:solidFill>
              </a:rPr>
              <a:t>. Za </a:t>
            </a:r>
            <a:r>
              <a:rPr lang="en-US" sz="2400" dirty="0" err="1">
                <a:solidFill>
                  <a:schemeClr val="tx1"/>
                </a:solidFill>
              </a:rPr>
              <a:t>većinu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bolesnika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nije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potrebno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korigovati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ovu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terapiju</a:t>
            </a:r>
            <a:r>
              <a:rPr lang="en-US" sz="2400" dirty="0">
                <a:solidFill>
                  <a:schemeClr val="tx1"/>
                </a:solidFill>
              </a:rPr>
              <a:t> pre </a:t>
            </a:r>
            <a:r>
              <a:rPr lang="en-US" sz="2400" dirty="0" err="1">
                <a:solidFill>
                  <a:schemeClr val="tx1"/>
                </a:solidFill>
              </a:rPr>
              <a:t>stomatoloških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procedura</a:t>
            </a:r>
            <a:r>
              <a:rPr lang="en-US" sz="2400" dirty="0">
                <a:solidFill>
                  <a:schemeClr val="tx1"/>
                </a:solidFill>
              </a:rPr>
              <a:t>. Mali je </a:t>
            </a:r>
            <a:r>
              <a:rPr lang="en-US" sz="2400" dirty="0" err="1">
                <a:solidFill>
                  <a:schemeClr val="tx1"/>
                </a:solidFill>
              </a:rPr>
              <a:t>rizik</a:t>
            </a:r>
            <a:r>
              <a:rPr lang="en-US" sz="2400" dirty="0">
                <a:solidFill>
                  <a:schemeClr val="tx1"/>
                </a:solidFill>
              </a:rPr>
              <a:t> za </a:t>
            </a:r>
            <a:r>
              <a:rPr lang="en-US" sz="2400" dirty="0" err="1">
                <a:solidFill>
                  <a:schemeClr val="tx1"/>
                </a:solidFill>
              </a:rPr>
              <a:t>nastanak</a:t>
            </a:r>
            <a:r>
              <a:rPr lang="en-US" sz="2400" dirty="0">
                <a:solidFill>
                  <a:schemeClr val="tx1"/>
                </a:solidFill>
              </a:rPr>
              <a:t> IE </a:t>
            </a:r>
            <a:r>
              <a:rPr lang="en-US" sz="2400" dirty="0" err="1">
                <a:solidFill>
                  <a:schemeClr val="tx1"/>
                </a:solidFill>
              </a:rPr>
              <a:t>nakon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stomatoloških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procedura</a:t>
            </a:r>
            <a:r>
              <a:rPr lang="en-US" sz="24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83594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C3FD2-AF88-4EF1-AFB7-5D31BD5AA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Stomatološki</a:t>
            </a:r>
            <a:r>
              <a:rPr lang="en-US" dirty="0"/>
              <a:t> </a:t>
            </a:r>
            <a:r>
              <a:rPr lang="en-US" dirty="0" err="1"/>
              <a:t>pacijenti</a:t>
            </a:r>
            <a:r>
              <a:rPr lang="en-US" dirty="0"/>
              <a:t> koji </a:t>
            </a:r>
            <a:r>
              <a:rPr lang="en-US" dirty="0" err="1"/>
              <a:t>boluju</a:t>
            </a:r>
            <a:r>
              <a:rPr lang="en-US" dirty="0"/>
              <a:t> od </a:t>
            </a:r>
            <a:r>
              <a:rPr lang="en-US" dirty="0" err="1"/>
              <a:t>kardiovaskularnih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, a </a:t>
            </a:r>
            <a:r>
              <a:rPr lang="en-US" dirty="0" err="1"/>
              <a:t>nisu</a:t>
            </a:r>
            <a:r>
              <a:rPr lang="en-US" dirty="0"/>
              <a:t> </a:t>
            </a:r>
            <a:r>
              <a:rPr lang="en-US" dirty="0" err="1"/>
              <a:t>adekvatno</a:t>
            </a:r>
            <a:r>
              <a:rPr lang="en-US" dirty="0"/>
              <a:t> </a:t>
            </a:r>
            <a:r>
              <a:rPr lang="en-US" dirty="0" err="1"/>
              <a:t>lečeni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nemaju</a:t>
            </a:r>
            <a:r>
              <a:rPr lang="en-US" dirty="0"/>
              <a:t> </a:t>
            </a:r>
            <a:r>
              <a:rPr lang="en-US" dirty="0" err="1"/>
              <a:t>adekvatnu</a:t>
            </a:r>
            <a:r>
              <a:rPr lang="en-US" dirty="0"/>
              <a:t> </a:t>
            </a:r>
            <a:r>
              <a:rPr lang="en-US" dirty="0" err="1"/>
              <a:t>kontrolu</a:t>
            </a:r>
            <a:r>
              <a:rPr lang="en-US" dirty="0"/>
              <a:t> </a:t>
            </a:r>
            <a:r>
              <a:rPr lang="en-US" dirty="0" err="1"/>
              <a:t>osnovne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,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značajno</a:t>
            </a:r>
            <a:r>
              <a:rPr lang="en-US" dirty="0"/>
              <a:t> </a:t>
            </a:r>
            <a:r>
              <a:rPr lang="en-US" dirty="0" err="1"/>
              <a:t>veću</a:t>
            </a:r>
            <a:r>
              <a:rPr lang="en-US" dirty="0"/>
              <a:t> </a:t>
            </a:r>
            <a:r>
              <a:rPr lang="en-US" dirty="0" err="1"/>
              <a:t>verovatnoću</a:t>
            </a:r>
            <a:r>
              <a:rPr lang="en-US" dirty="0"/>
              <a:t> za </a:t>
            </a:r>
            <a:r>
              <a:rPr lang="en-US" dirty="0" err="1"/>
              <a:t>pogoršanje</a:t>
            </a:r>
            <a:r>
              <a:rPr lang="en-US" dirty="0"/>
              <a:t> </a:t>
            </a:r>
            <a:r>
              <a:rPr lang="en-US" dirty="0" err="1"/>
              <a:t>opšteg</a:t>
            </a:r>
            <a:r>
              <a:rPr lang="en-US" dirty="0"/>
              <a:t> </a:t>
            </a:r>
            <a:r>
              <a:rPr lang="en-US" dirty="0" err="1"/>
              <a:t>zdravstvenog</a:t>
            </a:r>
            <a:r>
              <a:rPr lang="en-US" dirty="0"/>
              <a:t> </a:t>
            </a:r>
            <a:r>
              <a:rPr lang="en-US" dirty="0" err="1"/>
              <a:t>stanja</a:t>
            </a:r>
            <a:r>
              <a:rPr lang="en-US" dirty="0"/>
              <a:t>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za </a:t>
            </a:r>
            <a:r>
              <a:rPr lang="en-US" dirty="0" err="1"/>
              <a:t>pogoršanje</a:t>
            </a:r>
            <a:r>
              <a:rPr lang="en-US" dirty="0"/>
              <a:t> </a:t>
            </a:r>
            <a:r>
              <a:rPr lang="en-US" dirty="0" err="1"/>
              <a:t>osnovne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2B84E-2163-44C1-99D0-6F162AEA8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B1A36-2D6E-4392-AAA4-996FFE03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B855D-E9CC-4FF8-AD85-6CDC7B89A0D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16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7B1E24-2840-4BB0-AE5A-2320A01CB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Najčešća</a:t>
            </a:r>
            <a:r>
              <a:rPr lang="en-US" dirty="0"/>
              <a:t> </a:t>
            </a:r>
            <a:r>
              <a:rPr lang="en-US" dirty="0" err="1"/>
              <a:t>kardiovaskularna</a:t>
            </a:r>
            <a:r>
              <a:rPr lang="en-US" dirty="0"/>
              <a:t> </a:t>
            </a:r>
            <a:r>
              <a:rPr lang="en-US" dirty="0" err="1"/>
              <a:t>oboljenja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obratiti</a:t>
            </a:r>
            <a:r>
              <a:rPr lang="en-US" dirty="0"/>
              <a:t> </a:t>
            </a:r>
            <a:r>
              <a:rPr lang="en-US" dirty="0" err="1"/>
              <a:t>pažnju</a:t>
            </a:r>
            <a:r>
              <a:rPr lang="en-US" dirty="0"/>
              <a:t> u </a:t>
            </a:r>
            <a:r>
              <a:rPr lang="en-US" dirty="0" err="1"/>
              <a:t>pripremi</a:t>
            </a:r>
            <a:r>
              <a:rPr lang="en-US" dirty="0"/>
              <a:t> </a:t>
            </a:r>
            <a:r>
              <a:rPr lang="en-US" dirty="0" err="1"/>
              <a:t>pacijenata</a:t>
            </a:r>
            <a:r>
              <a:rPr lang="en-US" dirty="0"/>
              <a:t> za </a:t>
            </a:r>
            <a:r>
              <a:rPr lang="en-US" dirty="0" err="1"/>
              <a:t>stomatološku</a:t>
            </a:r>
            <a:r>
              <a:rPr lang="en-US" dirty="0"/>
              <a:t> </a:t>
            </a:r>
            <a:r>
              <a:rPr lang="en-US" dirty="0" err="1"/>
              <a:t>intervenciju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: </a:t>
            </a:r>
            <a:r>
              <a:rPr lang="en-US" dirty="0" err="1"/>
              <a:t>arterijska</a:t>
            </a:r>
            <a:r>
              <a:rPr lang="en-US" dirty="0"/>
              <a:t> </a:t>
            </a:r>
            <a:r>
              <a:rPr lang="en-US" dirty="0" err="1"/>
              <a:t>hipertenzija</a:t>
            </a:r>
            <a:r>
              <a:rPr lang="en-US" dirty="0"/>
              <a:t>, </a:t>
            </a:r>
            <a:r>
              <a:rPr lang="en-US" dirty="0" err="1"/>
              <a:t>ishemijska</a:t>
            </a:r>
            <a:r>
              <a:rPr lang="en-US" dirty="0"/>
              <a:t> </a:t>
            </a:r>
            <a:r>
              <a:rPr lang="en-US" dirty="0" err="1"/>
              <a:t>bolest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, </a:t>
            </a:r>
            <a:r>
              <a:rPr lang="en-US" dirty="0" err="1"/>
              <a:t>cerebrovaskularna</a:t>
            </a:r>
            <a:r>
              <a:rPr lang="en-US" dirty="0"/>
              <a:t> </a:t>
            </a:r>
            <a:r>
              <a:rPr lang="en-US" dirty="0" err="1"/>
              <a:t>oboljenja</a:t>
            </a:r>
            <a:r>
              <a:rPr lang="en-US" dirty="0"/>
              <a:t>, </a:t>
            </a:r>
            <a:r>
              <a:rPr lang="en-US" dirty="0" err="1"/>
              <a:t>poremećaji</a:t>
            </a:r>
            <a:r>
              <a:rPr lang="en-US" dirty="0"/>
              <a:t> </a:t>
            </a:r>
            <a:r>
              <a:rPr lang="en-US" dirty="0" err="1"/>
              <a:t>srčanog</a:t>
            </a:r>
            <a:r>
              <a:rPr lang="en-US" dirty="0"/>
              <a:t> </a:t>
            </a:r>
            <a:r>
              <a:rPr lang="en-US" dirty="0" err="1"/>
              <a:t>ritma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srčana</a:t>
            </a:r>
            <a:r>
              <a:rPr lang="en-US" dirty="0"/>
              <a:t> </a:t>
            </a:r>
            <a:r>
              <a:rPr lang="en-US" dirty="0" err="1"/>
              <a:t>slabost</a:t>
            </a:r>
            <a:r>
              <a:rPr lang="sr-Latn-R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pacijenti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kojih</a:t>
            </a:r>
            <a:r>
              <a:rPr lang="en-US" dirty="0"/>
              <a:t> je </a:t>
            </a:r>
            <a:r>
              <a:rPr lang="en-US" dirty="0" err="1"/>
              <a:t>neophodna</a:t>
            </a:r>
            <a:r>
              <a:rPr lang="en-US" dirty="0"/>
              <a:t> </a:t>
            </a:r>
            <a:r>
              <a:rPr lang="en-US" dirty="0" err="1"/>
              <a:t>prevencija</a:t>
            </a:r>
            <a:r>
              <a:rPr lang="en-US" dirty="0"/>
              <a:t> </a:t>
            </a:r>
            <a:r>
              <a:rPr lang="en-US" dirty="0" err="1"/>
              <a:t>bakterijskog</a:t>
            </a:r>
            <a:r>
              <a:rPr lang="en-US" dirty="0"/>
              <a:t> </a:t>
            </a:r>
            <a:r>
              <a:rPr lang="en-US" dirty="0" err="1"/>
              <a:t>endokarditisa</a:t>
            </a:r>
            <a:r>
              <a:rPr lang="sr-Latn-RS" dirty="0"/>
              <a:t>.</a:t>
            </a:r>
            <a:r>
              <a:rPr lang="en-US" dirty="0"/>
              <a:t> </a:t>
            </a:r>
          </a:p>
        </p:txBody>
      </p:sp>
      <p:pic>
        <p:nvPicPr>
          <p:cNvPr id="11" name="Picture Placeholder 10" descr="boy looking at map on the wall">
            <a:extLst>
              <a:ext uri="{FF2B5EF4-FFF2-40B4-BE49-F238E27FC236}">
                <a16:creationId xmlns:a16="http://schemas.microsoft.com/office/drawing/2014/main" id="{759DD474-D676-41A6-A2FB-30B2078418A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72" b="72"/>
          <a:stretch/>
        </p:blipFill>
        <p:spPr/>
      </p:pic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96B342A5-1683-4650-BB07-B98D8B23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Presentation Title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6EEA4F1-5FA3-4EBF-97F1-DF392077D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B855D-E9CC-4FF8-AD85-6CDC7B89A0D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2193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C826E62-1F17-55A2-E8F4-417EE94E2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Priprema</a:t>
            </a:r>
            <a:r>
              <a:rPr lang="en-US" dirty="0"/>
              <a:t> </a:t>
            </a:r>
            <a:r>
              <a:rPr lang="en-US" dirty="0" err="1"/>
              <a:t>pacijenata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arterijskom</a:t>
            </a:r>
            <a:r>
              <a:rPr lang="en-US" dirty="0"/>
              <a:t> </a:t>
            </a:r>
            <a:r>
              <a:rPr lang="en-US" dirty="0" err="1"/>
              <a:t>hipertenzijom</a:t>
            </a:r>
            <a:r>
              <a:rPr lang="en-US" dirty="0"/>
              <a:t> za </a:t>
            </a:r>
            <a:r>
              <a:rPr lang="en-US" dirty="0" err="1"/>
              <a:t>stomatološku</a:t>
            </a:r>
            <a:r>
              <a:rPr lang="en-US" dirty="0"/>
              <a:t> </a:t>
            </a:r>
            <a:r>
              <a:rPr lang="en-US" dirty="0" err="1"/>
              <a:t>intervenciju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FDC16B7-EE14-C49A-BC01-505FA723A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76" y="1911096"/>
            <a:ext cx="9829800" cy="3859742"/>
          </a:xfrm>
        </p:spPr>
        <p:txBody>
          <a:bodyPr/>
          <a:lstStyle/>
          <a:p>
            <a:r>
              <a:rPr lang="en-US" dirty="0" err="1"/>
              <a:t>Često</a:t>
            </a:r>
            <a:r>
              <a:rPr lang="en-US" dirty="0"/>
              <a:t> </a:t>
            </a:r>
            <a:r>
              <a:rPr lang="en-US" dirty="0" err="1"/>
              <a:t>lekovi</a:t>
            </a:r>
            <a:r>
              <a:rPr lang="en-US" dirty="0"/>
              <a:t> </a:t>
            </a:r>
            <a:r>
              <a:rPr lang="sr-Latn-RS" dirty="0"/>
              <a:t>koji se koriste za lečenje osnovnog oboljenja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neželjene</a:t>
            </a:r>
            <a:r>
              <a:rPr lang="en-US" dirty="0"/>
              <a:t> </a:t>
            </a:r>
            <a:r>
              <a:rPr lang="en-US" dirty="0" err="1"/>
              <a:t>efekte</a:t>
            </a:r>
            <a:r>
              <a:rPr lang="en-US" dirty="0"/>
              <a:t> (xerostomia, </a:t>
            </a:r>
            <a:r>
              <a:rPr lang="en-US" dirty="0" err="1"/>
              <a:t>gingivalna</a:t>
            </a:r>
            <a:r>
              <a:rPr lang="en-US" dirty="0"/>
              <a:t> </a:t>
            </a:r>
            <a:r>
              <a:rPr lang="en-US" dirty="0" err="1"/>
              <a:t>hiperplazija</a:t>
            </a:r>
            <a:r>
              <a:rPr lang="en-US" dirty="0"/>
              <a:t>, </a:t>
            </a:r>
            <a:r>
              <a:rPr lang="en-US" dirty="0" err="1"/>
              <a:t>lihenoidna</a:t>
            </a:r>
            <a:r>
              <a:rPr lang="en-US" dirty="0"/>
              <a:t> </a:t>
            </a:r>
            <a:r>
              <a:rPr lang="en-US" dirty="0" err="1"/>
              <a:t>promena</a:t>
            </a:r>
            <a:r>
              <a:rPr lang="en-US" dirty="0"/>
              <a:t>, </a:t>
            </a:r>
            <a:r>
              <a:rPr lang="en-US" dirty="0" err="1"/>
              <a:t>gubitak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promena</a:t>
            </a:r>
            <a:r>
              <a:rPr lang="en-US" dirty="0"/>
              <a:t> </a:t>
            </a:r>
            <a:r>
              <a:rPr lang="en-US" dirty="0" err="1"/>
              <a:t>čula</a:t>
            </a:r>
            <a:r>
              <a:rPr lang="en-US" dirty="0"/>
              <a:t> </a:t>
            </a:r>
            <a:r>
              <a:rPr lang="en-US" dirty="0" err="1"/>
              <a:t>ukusa</a:t>
            </a:r>
            <a:r>
              <a:rPr lang="en-US" dirty="0"/>
              <a:t>)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oralnu</a:t>
            </a:r>
            <a:r>
              <a:rPr lang="en-US" dirty="0"/>
              <a:t> </a:t>
            </a:r>
            <a:r>
              <a:rPr lang="en-US" dirty="0" err="1"/>
              <a:t>sluzokožu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oralno</a:t>
            </a:r>
            <a:r>
              <a:rPr lang="en-US" dirty="0"/>
              <a:t> </a:t>
            </a:r>
            <a:r>
              <a:rPr lang="en-US" dirty="0" err="1"/>
              <a:t>zdravlje</a:t>
            </a:r>
            <a:r>
              <a:rPr lang="en-US" dirty="0"/>
              <a:t>. </a:t>
            </a:r>
            <a:r>
              <a:rPr lang="en-US" dirty="0" err="1"/>
              <a:t>Većina</a:t>
            </a:r>
            <a:r>
              <a:rPr lang="en-US" dirty="0"/>
              <a:t> </a:t>
            </a:r>
            <a:r>
              <a:rPr lang="en-US" dirty="0" err="1"/>
              <a:t>antihipertenziva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interakciju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lokalnim</a:t>
            </a:r>
            <a:r>
              <a:rPr lang="en-US" dirty="0"/>
              <a:t> </a:t>
            </a:r>
            <a:r>
              <a:rPr lang="en-US" dirty="0" err="1"/>
              <a:t>anesteticima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analgeticima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93D129-8B5C-7343-0959-A9FF82E82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012E63-6370-6ED8-C57F-9BEB63DCA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248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7D4C9-2FC1-FABA-E0C0-51F069B0D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3D8FB-306A-C4D1-8F18-D100D60BA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287" y="1911096"/>
            <a:ext cx="9829800" cy="3859742"/>
          </a:xfrm>
        </p:spPr>
        <p:txBody>
          <a:bodyPr/>
          <a:lstStyle/>
          <a:p>
            <a:r>
              <a:rPr lang="en-US" dirty="0" err="1"/>
              <a:t>Stomatološko</a:t>
            </a:r>
            <a:r>
              <a:rPr lang="en-US" dirty="0"/>
              <a:t> </a:t>
            </a:r>
            <a:r>
              <a:rPr lang="en-US" dirty="0" err="1"/>
              <a:t>lečenje</a:t>
            </a:r>
            <a:r>
              <a:rPr lang="en-US" dirty="0"/>
              <a:t> </a:t>
            </a:r>
            <a:r>
              <a:rPr lang="en-US" dirty="0" err="1"/>
              <a:t>bolesnika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AH </a:t>
            </a:r>
            <a:r>
              <a:rPr lang="en-US" dirty="0" err="1"/>
              <a:t>zahteva</a:t>
            </a:r>
            <a:r>
              <a:rPr lang="en-US" dirty="0"/>
              <a:t> </a:t>
            </a:r>
            <a:r>
              <a:rPr lang="en-US" dirty="0" err="1"/>
              <a:t>posebnu</a:t>
            </a:r>
            <a:r>
              <a:rPr lang="en-US" dirty="0"/>
              <a:t> </a:t>
            </a:r>
            <a:r>
              <a:rPr lang="en-US" dirty="0" err="1"/>
              <a:t>pažnju</a:t>
            </a:r>
            <a:r>
              <a:rPr lang="en-US" dirty="0"/>
              <a:t>, </a:t>
            </a:r>
            <a:r>
              <a:rPr lang="en-US" dirty="0" err="1"/>
              <a:t>jer</a:t>
            </a:r>
            <a:r>
              <a:rPr lang="en-US" dirty="0"/>
              <a:t> </a:t>
            </a:r>
            <a:r>
              <a:rPr lang="en-US" dirty="0" err="1"/>
              <a:t>svaka</a:t>
            </a:r>
            <a:r>
              <a:rPr lang="en-US" dirty="0"/>
              <a:t> </a:t>
            </a:r>
            <a:r>
              <a:rPr lang="en-US" dirty="0" err="1"/>
              <a:t>stresna</a:t>
            </a:r>
            <a:r>
              <a:rPr lang="en-US" dirty="0"/>
              <a:t> </a:t>
            </a:r>
            <a:r>
              <a:rPr lang="en-US" dirty="0" err="1"/>
              <a:t>situacija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da </a:t>
            </a:r>
            <a:r>
              <a:rPr lang="en-US" dirty="0" err="1"/>
              <a:t>povisi</a:t>
            </a:r>
            <a:r>
              <a:rPr lang="en-US" dirty="0"/>
              <a:t> </a:t>
            </a:r>
            <a:r>
              <a:rPr lang="en-US" dirty="0" err="1"/>
              <a:t>krvni</a:t>
            </a:r>
            <a:r>
              <a:rPr lang="en-US" dirty="0"/>
              <a:t> </a:t>
            </a:r>
            <a:r>
              <a:rPr lang="en-US" dirty="0" err="1"/>
              <a:t>pritisak</a:t>
            </a:r>
            <a:r>
              <a:rPr lang="en-US" dirty="0"/>
              <a:t>, a </a:t>
            </a:r>
            <a:r>
              <a:rPr lang="en-US" dirty="0" err="1"/>
              <a:t>nekada</a:t>
            </a:r>
            <a:r>
              <a:rPr lang="en-US" dirty="0"/>
              <a:t> da </a:t>
            </a:r>
            <a:r>
              <a:rPr lang="en-US" dirty="0" err="1"/>
              <a:t>dovede</a:t>
            </a:r>
            <a:r>
              <a:rPr lang="en-US" dirty="0"/>
              <a:t> do </a:t>
            </a:r>
            <a:r>
              <a:rPr lang="en-US" dirty="0" err="1"/>
              <a:t>neželjenih</a:t>
            </a:r>
            <a:r>
              <a:rPr lang="en-US" dirty="0"/>
              <a:t> </a:t>
            </a:r>
            <a:r>
              <a:rPr lang="en-US" dirty="0" err="1"/>
              <a:t>događaja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infarkt</a:t>
            </a:r>
            <a:r>
              <a:rPr lang="en-US" dirty="0"/>
              <a:t> </a:t>
            </a:r>
            <a:r>
              <a:rPr lang="en-US" dirty="0" err="1"/>
              <a:t>miokarda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cerebrovaskularni</a:t>
            </a:r>
            <a:r>
              <a:rPr lang="en-US" dirty="0"/>
              <a:t> </a:t>
            </a:r>
            <a:r>
              <a:rPr lang="en-US" dirty="0" err="1"/>
              <a:t>inzult</a:t>
            </a:r>
            <a:r>
              <a:rPr lang="en-US" dirty="0"/>
              <a:t>. </a:t>
            </a:r>
            <a:r>
              <a:rPr lang="en-US" dirty="0" err="1"/>
              <a:t>Adekvatna</a:t>
            </a:r>
            <a:r>
              <a:rPr lang="en-US" dirty="0"/>
              <a:t> </a:t>
            </a:r>
            <a:r>
              <a:rPr lang="en-US" dirty="0" err="1"/>
              <a:t>kontrola</a:t>
            </a:r>
            <a:r>
              <a:rPr lang="en-US" dirty="0"/>
              <a:t> bola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anksioznosti</a:t>
            </a:r>
            <a:r>
              <a:rPr lang="en-US" dirty="0"/>
              <a:t> je </a:t>
            </a:r>
            <a:r>
              <a:rPr lang="en-US" dirty="0" err="1"/>
              <a:t>veoma</a:t>
            </a:r>
            <a:r>
              <a:rPr lang="en-US" dirty="0"/>
              <a:t> </a:t>
            </a:r>
            <a:r>
              <a:rPr lang="en-US" dirty="0" err="1"/>
              <a:t>važna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bolesnika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AH. Ovi </a:t>
            </a:r>
            <a:r>
              <a:rPr lang="en-US" dirty="0" err="1"/>
              <a:t>bolesnici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visok</a:t>
            </a:r>
            <a:r>
              <a:rPr lang="en-US" dirty="0"/>
              <a:t> </a:t>
            </a:r>
            <a:r>
              <a:rPr lang="en-US" dirty="0" err="1"/>
              <a:t>rizik</a:t>
            </a:r>
            <a:r>
              <a:rPr lang="en-US" dirty="0"/>
              <a:t> od </a:t>
            </a:r>
            <a:r>
              <a:rPr lang="en-US" dirty="0" err="1"/>
              <a:t>neželjenih</a:t>
            </a:r>
            <a:r>
              <a:rPr lang="en-US" dirty="0"/>
              <a:t> </a:t>
            </a:r>
            <a:r>
              <a:rPr lang="en-US" dirty="0" err="1"/>
              <a:t>kardiovaskularnih</a:t>
            </a:r>
            <a:r>
              <a:rPr lang="en-US" dirty="0"/>
              <a:t> </a:t>
            </a:r>
            <a:r>
              <a:rPr lang="en-US" dirty="0" err="1"/>
              <a:t>događaja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endogenih</a:t>
            </a:r>
            <a:r>
              <a:rPr lang="en-US" dirty="0"/>
              <a:t> </a:t>
            </a:r>
            <a:r>
              <a:rPr lang="en-US" dirty="0" err="1"/>
              <a:t>kateholamina</a:t>
            </a:r>
            <a:r>
              <a:rPr lang="en-US" dirty="0"/>
              <a:t> koji se </a:t>
            </a:r>
            <a:r>
              <a:rPr lang="en-US" dirty="0" err="1"/>
              <a:t>pojačano</a:t>
            </a:r>
            <a:r>
              <a:rPr lang="en-US" dirty="0"/>
              <a:t> </a:t>
            </a:r>
            <a:r>
              <a:rPr lang="en-US" dirty="0" err="1"/>
              <a:t>luče</a:t>
            </a:r>
            <a:r>
              <a:rPr lang="en-US" dirty="0"/>
              <a:t> u </a:t>
            </a:r>
            <a:r>
              <a:rPr lang="en-US" dirty="0" err="1"/>
              <a:t>stanjima</a:t>
            </a:r>
            <a:r>
              <a:rPr lang="en-US" dirty="0"/>
              <a:t> bola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stresa</a:t>
            </a:r>
            <a:r>
              <a:rPr lang="en-US" dirty="0"/>
              <a:t>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075E5-70A6-6722-2033-8CE7E4360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4BFDC-8F9E-A278-0C81-3D5CA4634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287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9297F-95F7-5189-AA57-D73FD2E9E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10A0E-17BE-9BBB-1B0A-37DAB8FAC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Preporučuje</a:t>
            </a:r>
            <a:r>
              <a:rPr lang="en-US" dirty="0"/>
              <a:t> se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dodavanje</a:t>
            </a:r>
            <a:r>
              <a:rPr lang="en-US" dirty="0"/>
              <a:t> </a:t>
            </a:r>
            <a:r>
              <a:rPr lang="en-US" dirty="0" err="1"/>
              <a:t>anksiolitika</a:t>
            </a:r>
            <a:r>
              <a:rPr lang="en-US" dirty="0"/>
              <a:t> (diazepam) </a:t>
            </a:r>
            <a:r>
              <a:rPr lang="en-US" dirty="0" err="1"/>
              <a:t>redovnoj</a:t>
            </a:r>
            <a:r>
              <a:rPr lang="en-US" dirty="0"/>
              <a:t> </a:t>
            </a:r>
            <a:r>
              <a:rPr lang="en-US" dirty="0" err="1"/>
              <a:t>kardiološkoj</a:t>
            </a:r>
            <a:r>
              <a:rPr lang="en-US" dirty="0"/>
              <a:t> </a:t>
            </a:r>
            <a:r>
              <a:rPr lang="en-US" dirty="0" err="1"/>
              <a:t>terapiji</a:t>
            </a:r>
            <a:r>
              <a:rPr lang="en-US" dirty="0"/>
              <a:t> pre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. </a:t>
            </a:r>
            <a:r>
              <a:rPr lang="en-US" dirty="0" err="1"/>
              <a:t>Prilikom</a:t>
            </a:r>
            <a:r>
              <a:rPr lang="en-US" dirty="0"/>
              <a:t> </a:t>
            </a:r>
            <a:r>
              <a:rPr lang="en-US" dirty="0" err="1"/>
              <a:t>primene</a:t>
            </a:r>
            <a:r>
              <a:rPr lang="en-US" dirty="0"/>
              <a:t> </a:t>
            </a:r>
            <a:r>
              <a:rPr lang="en-US" dirty="0" err="1"/>
              <a:t>lokalnog</a:t>
            </a:r>
            <a:r>
              <a:rPr lang="en-US" dirty="0"/>
              <a:t> </a:t>
            </a:r>
            <a:r>
              <a:rPr lang="en-US" dirty="0" err="1"/>
              <a:t>anestetika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izbegavati</a:t>
            </a:r>
            <a:r>
              <a:rPr lang="en-US" dirty="0"/>
              <a:t> </a:t>
            </a:r>
            <a:r>
              <a:rPr lang="en-US" dirty="0" err="1"/>
              <a:t>intravaskularnu</a:t>
            </a:r>
            <a:r>
              <a:rPr lang="en-US" dirty="0"/>
              <a:t> </a:t>
            </a:r>
            <a:r>
              <a:rPr lang="en-US" dirty="0" err="1"/>
              <a:t>aplikaciju</a:t>
            </a:r>
            <a:r>
              <a:rPr lang="en-US" dirty="0"/>
              <a:t> </a:t>
            </a:r>
            <a:r>
              <a:rPr lang="en-US" dirty="0" err="1"/>
              <a:t>anestetika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vazokonstriktorom</a:t>
            </a:r>
            <a:r>
              <a:rPr lang="en-US" dirty="0"/>
              <a:t>.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izbegavati</a:t>
            </a:r>
            <a:r>
              <a:rPr lang="en-US" dirty="0"/>
              <a:t> </a:t>
            </a:r>
            <a:r>
              <a:rPr lang="en-US" dirty="0" err="1"/>
              <a:t>brze</a:t>
            </a:r>
            <a:r>
              <a:rPr lang="en-US" dirty="0"/>
              <a:t> </a:t>
            </a:r>
            <a:r>
              <a:rPr lang="en-US" dirty="0" err="1"/>
              <a:t>promene</a:t>
            </a:r>
            <a:r>
              <a:rPr lang="en-US" dirty="0"/>
              <a:t> </a:t>
            </a:r>
            <a:r>
              <a:rPr lang="en-US" dirty="0" err="1"/>
              <a:t>položaja</a:t>
            </a:r>
            <a:r>
              <a:rPr lang="en-US" dirty="0"/>
              <a:t> </a:t>
            </a:r>
            <a:r>
              <a:rPr lang="en-US" dirty="0" err="1"/>
              <a:t>tela</a:t>
            </a:r>
            <a:r>
              <a:rPr lang="en-US" dirty="0"/>
              <a:t> </a:t>
            </a:r>
            <a:r>
              <a:rPr lang="en-US" dirty="0" err="1"/>
              <a:t>pacijenta</a:t>
            </a:r>
            <a:r>
              <a:rPr lang="en-US" dirty="0"/>
              <a:t>, </a:t>
            </a:r>
            <a:r>
              <a:rPr lang="en-US" dirty="0" err="1"/>
              <a:t>kako</a:t>
            </a:r>
            <a:r>
              <a:rPr lang="en-US" dirty="0"/>
              <a:t> bi se </a:t>
            </a:r>
            <a:r>
              <a:rPr lang="en-US" dirty="0" err="1"/>
              <a:t>izbegla</a:t>
            </a:r>
            <a:r>
              <a:rPr lang="en-US" dirty="0"/>
              <a:t> </a:t>
            </a:r>
            <a:r>
              <a:rPr lang="en-US" dirty="0" err="1"/>
              <a:t>ortostatska</a:t>
            </a:r>
            <a:r>
              <a:rPr lang="en-US" dirty="0"/>
              <a:t> </a:t>
            </a:r>
            <a:r>
              <a:rPr lang="en-US" dirty="0" err="1"/>
              <a:t>hipotenzija</a:t>
            </a:r>
            <a:r>
              <a:rPr lang="en-US" dirty="0"/>
              <a:t>. </a:t>
            </a:r>
            <a:r>
              <a:rPr lang="en-US" dirty="0" err="1"/>
              <a:t>Stomatološki</a:t>
            </a:r>
            <a:r>
              <a:rPr lang="en-US" dirty="0"/>
              <a:t> </a:t>
            </a:r>
            <a:r>
              <a:rPr lang="en-US" dirty="0" err="1"/>
              <a:t>pacijenti</a:t>
            </a:r>
            <a:r>
              <a:rPr lang="en-US" dirty="0"/>
              <a:t> koji </a:t>
            </a:r>
            <a:r>
              <a:rPr lang="en-US" dirty="0" err="1"/>
              <a:t>boluju</a:t>
            </a:r>
            <a:r>
              <a:rPr lang="en-US" dirty="0"/>
              <a:t> od </a:t>
            </a:r>
            <a:r>
              <a:rPr lang="en-US" dirty="0" err="1"/>
              <a:t>arterijske</a:t>
            </a:r>
            <a:r>
              <a:rPr lang="en-US" dirty="0"/>
              <a:t> </a:t>
            </a:r>
            <a:r>
              <a:rPr lang="en-US" dirty="0" err="1"/>
              <a:t>hipertenzije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je dobro </a:t>
            </a:r>
            <a:r>
              <a:rPr lang="en-US" dirty="0" err="1"/>
              <a:t>regulisana</a:t>
            </a:r>
            <a:r>
              <a:rPr lang="en-US" dirty="0"/>
              <a:t> ne </a:t>
            </a:r>
            <a:r>
              <a:rPr lang="en-US" dirty="0" err="1"/>
              <a:t>predstavljaju</a:t>
            </a:r>
            <a:r>
              <a:rPr lang="en-US" dirty="0"/>
              <a:t> </a:t>
            </a:r>
            <a:r>
              <a:rPr lang="en-US" dirty="0" err="1"/>
              <a:t>rizičnu</a:t>
            </a:r>
            <a:r>
              <a:rPr lang="en-US" dirty="0"/>
              <a:t> </a:t>
            </a:r>
            <a:r>
              <a:rPr lang="en-US" dirty="0" err="1"/>
              <a:t>grupu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intervencija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da se </a:t>
            </a:r>
            <a:r>
              <a:rPr lang="en-US" dirty="0" err="1"/>
              <a:t>realizuje</a:t>
            </a:r>
            <a:r>
              <a:rPr lang="en-US" dirty="0"/>
              <a:t> bez </a:t>
            </a:r>
            <a:r>
              <a:rPr lang="en-US" dirty="0" err="1"/>
              <a:t>rizika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C9119-70C9-3ED7-6118-36D008DCD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6C074-3708-B097-6E32-DD006EC77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68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A27C8-DCBC-C834-6473-B097A0190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90238-39E6-99A7-EFDB-A23626912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pored </a:t>
            </a:r>
            <a:r>
              <a:rPr lang="en-US" dirty="0" err="1"/>
              <a:t>adekvatne</a:t>
            </a:r>
            <a:r>
              <a:rPr lang="en-US" dirty="0"/>
              <a:t> </a:t>
            </a:r>
            <a:r>
              <a:rPr lang="en-US" dirty="0" err="1"/>
              <a:t>pripreme</a:t>
            </a:r>
            <a:r>
              <a:rPr lang="en-US" dirty="0"/>
              <a:t> </a:t>
            </a:r>
            <a:r>
              <a:rPr lang="en-US" dirty="0" err="1"/>
              <a:t>bolesnika</a:t>
            </a:r>
            <a:r>
              <a:rPr lang="en-US" dirty="0"/>
              <a:t>,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r>
              <a:rPr lang="en-US" dirty="0" err="1"/>
              <a:t>dođe</a:t>
            </a:r>
            <a:r>
              <a:rPr lang="en-US" dirty="0"/>
              <a:t> do </a:t>
            </a:r>
            <a:r>
              <a:rPr lang="en-US" dirty="0" err="1"/>
              <a:t>skoka</a:t>
            </a:r>
            <a:r>
              <a:rPr lang="en-US" dirty="0"/>
              <a:t> </a:t>
            </a:r>
            <a:r>
              <a:rPr lang="en-US" dirty="0" err="1"/>
              <a:t>arterijskog</a:t>
            </a:r>
            <a:r>
              <a:rPr lang="en-US" dirty="0"/>
              <a:t> </a:t>
            </a:r>
            <a:r>
              <a:rPr lang="en-US" dirty="0" err="1"/>
              <a:t>pritiska</a:t>
            </a:r>
            <a:r>
              <a:rPr lang="en-US" dirty="0"/>
              <a:t> </a:t>
            </a:r>
            <a:r>
              <a:rPr lang="en-US" dirty="0" err="1"/>
              <a:t>preko</a:t>
            </a:r>
            <a:r>
              <a:rPr lang="en-US" dirty="0"/>
              <a:t> 200/120 mmHg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zaustaviti</a:t>
            </a:r>
            <a:r>
              <a:rPr lang="en-US" dirty="0"/>
              <a:t> </a:t>
            </a:r>
            <a:r>
              <a:rPr lang="en-US" dirty="0" err="1"/>
              <a:t>intervenciju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dati</a:t>
            </a:r>
            <a:r>
              <a:rPr lang="en-US" dirty="0"/>
              <a:t> </a:t>
            </a:r>
            <a:r>
              <a:rPr lang="en-US" dirty="0" err="1"/>
              <a:t>kaptopril</a:t>
            </a:r>
            <a:r>
              <a:rPr lang="en-US" dirty="0"/>
              <a:t> 25 mg </a:t>
            </a:r>
            <a:r>
              <a:rPr lang="en-US" dirty="0" err="1"/>
              <a:t>sublingvalno</a:t>
            </a:r>
            <a:r>
              <a:rPr lang="en-US" dirty="0"/>
              <a:t>. </a:t>
            </a:r>
            <a:r>
              <a:rPr lang="en-US" dirty="0" err="1"/>
              <a:t>Ukoliko</a:t>
            </a:r>
            <a:r>
              <a:rPr lang="en-US" dirty="0"/>
              <a:t> se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30 </a:t>
            </a:r>
            <a:r>
              <a:rPr lang="en-US" dirty="0" err="1"/>
              <a:t>minuta</a:t>
            </a:r>
            <a:r>
              <a:rPr lang="en-US" dirty="0"/>
              <a:t> </a:t>
            </a:r>
            <a:r>
              <a:rPr lang="en-US" dirty="0" err="1"/>
              <a:t>održavaju</a:t>
            </a:r>
            <a:r>
              <a:rPr lang="en-US" dirty="0"/>
              <a:t> </a:t>
            </a:r>
            <a:r>
              <a:rPr lang="en-US" dirty="0" err="1"/>
              <a:t>visoke</a:t>
            </a:r>
            <a:r>
              <a:rPr lang="en-US" dirty="0"/>
              <a:t> </a:t>
            </a:r>
            <a:r>
              <a:rPr lang="en-US" dirty="0" err="1"/>
              <a:t>vrednosti</a:t>
            </a:r>
            <a:r>
              <a:rPr lang="en-US" dirty="0"/>
              <a:t> </a:t>
            </a:r>
            <a:r>
              <a:rPr lang="en-US" dirty="0" err="1"/>
              <a:t>arterijskog</a:t>
            </a:r>
            <a:r>
              <a:rPr lang="en-US" dirty="0"/>
              <a:t> </a:t>
            </a:r>
            <a:r>
              <a:rPr lang="en-US" dirty="0" err="1"/>
              <a:t>pritiska</a:t>
            </a:r>
            <a:r>
              <a:rPr lang="en-US" dirty="0"/>
              <a:t> </a:t>
            </a:r>
            <a:r>
              <a:rPr lang="en-US" dirty="0" err="1"/>
              <a:t>primeniti</a:t>
            </a:r>
            <a:r>
              <a:rPr lang="en-US" dirty="0"/>
              <a:t> </a:t>
            </a:r>
            <a:r>
              <a:rPr lang="en-US" dirty="0" err="1"/>
              <a:t>intravenski</a:t>
            </a:r>
            <a:r>
              <a:rPr lang="en-US" dirty="0"/>
              <a:t> </a:t>
            </a:r>
            <a:r>
              <a:rPr lang="en-US" dirty="0" err="1"/>
              <a:t>furosemid</a:t>
            </a:r>
            <a:r>
              <a:rPr lang="en-US" dirty="0"/>
              <a:t> 40 mg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pozvati</a:t>
            </a:r>
            <a:r>
              <a:rPr lang="en-US" dirty="0"/>
              <a:t> </a:t>
            </a:r>
            <a:r>
              <a:rPr lang="en-US" dirty="0" err="1"/>
              <a:t>službu</a:t>
            </a:r>
            <a:r>
              <a:rPr lang="en-US" dirty="0"/>
              <a:t> </a:t>
            </a:r>
            <a:r>
              <a:rPr lang="en-US" dirty="0" err="1"/>
              <a:t>hitne</a:t>
            </a:r>
            <a:r>
              <a:rPr lang="en-US" dirty="0"/>
              <a:t> </a:t>
            </a:r>
            <a:r>
              <a:rPr lang="en-US" dirty="0" err="1"/>
              <a:t>medicinske</a:t>
            </a:r>
            <a:r>
              <a:rPr lang="en-US" dirty="0"/>
              <a:t> </a:t>
            </a:r>
            <a:r>
              <a:rPr lang="en-US" dirty="0" err="1"/>
              <a:t>pomoći</a:t>
            </a:r>
            <a:r>
              <a:rPr lang="en-US" dirty="0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47AE0-4F4B-2375-2D1C-F26EEA245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9004A-4DBF-8C0E-5D93-C9E0D1CB3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32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32912-B8F3-AC84-3C0D-E1F08FEF9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Priprema</a:t>
            </a:r>
            <a:r>
              <a:rPr lang="en-US" dirty="0"/>
              <a:t> </a:t>
            </a:r>
            <a:r>
              <a:rPr lang="en-US" dirty="0" err="1"/>
              <a:t>pacijenata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koronarnom</a:t>
            </a:r>
            <a:r>
              <a:rPr lang="en-US" dirty="0"/>
              <a:t> </a:t>
            </a:r>
            <a:r>
              <a:rPr lang="en-US" dirty="0" err="1"/>
              <a:t>bolešću</a:t>
            </a:r>
            <a:r>
              <a:rPr lang="en-US" dirty="0"/>
              <a:t> za </a:t>
            </a:r>
            <a:r>
              <a:rPr lang="en-US" dirty="0" err="1"/>
              <a:t>stomatološku</a:t>
            </a:r>
            <a:r>
              <a:rPr lang="en-US" dirty="0"/>
              <a:t> </a:t>
            </a:r>
            <a:r>
              <a:rPr lang="en-US" dirty="0" err="1"/>
              <a:t>intervencij</a:t>
            </a:r>
            <a:r>
              <a:rPr lang="sr-Latn-RS" dirty="0"/>
              <a:t>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90E5C-0E83-44B9-775B-A0410D03D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7" y="1911096"/>
            <a:ext cx="10631689" cy="4350556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Priprema</a:t>
            </a:r>
            <a:r>
              <a:rPr lang="en-US" dirty="0"/>
              <a:t> </a:t>
            </a:r>
            <a:r>
              <a:rPr lang="en-US" dirty="0" err="1"/>
              <a:t>pacijenta</a:t>
            </a:r>
            <a:r>
              <a:rPr lang="en-US" dirty="0"/>
              <a:t> koji </a:t>
            </a:r>
            <a:r>
              <a:rPr lang="en-US" dirty="0" err="1"/>
              <a:t>boluje</a:t>
            </a:r>
            <a:r>
              <a:rPr lang="en-US" dirty="0"/>
              <a:t> od </a:t>
            </a:r>
            <a:r>
              <a:rPr lang="en-US" dirty="0" err="1"/>
              <a:t>koronarne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za </a:t>
            </a:r>
            <a:r>
              <a:rPr lang="en-US" dirty="0" err="1"/>
              <a:t>stomatološku</a:t>
            </a:r>
            <a:r>
              <a:rPr lang="en-US" dirty="0"/>
              <a:t> </a:t>
            </a:r>
            <a:r>
              <a:rPr lang="en-US" dirty="0" err="1"/>
              <a:t>intervenciju</a:t>
            </a:r>
            <a:r>
              <a:rPr lang="en-US" dirty="0"/>
              <a:t> </a:t>
            </a:r>
            <a:r>
              <a:rPr lang="en-US" dirty="0" err="1"/>
              <a:t>podrazumeva</a:t>
            </a:r>
            <a:r>
              <a:rPr lang="en-US" dirty="0"/>
              <a:t>, u </a:t>
            </a:r>
            <a:r>
              <a:rPr lang="en-US" dirty="0" err="1"/>
              <a:t>prvom</a:t>
            </a:r>
            <a:r>
              <a:rPr lang="en-US" dirty="0"/>
              <a:t> </a:t>
            </a:r>
            <a:r>
              <a:rPr lang="en-US" dirty="0" err="1"/>
              <a:t>redu</a:t>
            </a:r>
            <a:r>
              <a:rPr lang="en-US" dirty="0"/>
              <a:t>, </a:t>
            </a:r>
            <a:r>
              <a:rPr lang="en-US" dirty="0" err="1"/>
              <a:t>regulisanje</a:t>
            </a:r>
            <a:r>
              <a:rPr lang="en-US" dirty="0"/>
              <a:t> </a:t>
            </a:r>
            <a:r>
              <a:rPr lang="en-US" dirty="0" err="1"/>
              <a:t>krvnog</a:t>
            </a:r>
            <a:r>
              <a:rPr lang="en-US" dirty="0"/>
              <a:t> </a:t>
            </a:r>
            <a:r>
              <a:rPr lang="en-US" dirty="0" err="1"/>
              <a:t>pritiska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poremećaja</a:t>
            </a:r>
            <a:r>
              <a:rPr lang="en-US" dirty="0"/>
              <a:t> </a:t>
            </a:r>
            <a:r>
              <a:rPr lang="en-US" dirty="0" err="1"/>
              <a:t>srčanog</a:t>
            </a:r>
            <a:r>
              <a:rPr lang="en-US" dirty="0"/>
              <a:t> </a:t>
            </a:r>
            <a:r>
              <a:rPr lang="en-US" dirty="0" err="1"/>
              <a:t>ritma</a:t>
            </a:r>
            <a:r>
              <a:rPr lang="en-US" dirty="0"/>
              <a:t>. </a:t>
            </a:r>
            <a:endParaRPr lang="sr-Latn-RS" dirty="0"/>
          </a:p>
          <a:p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pacijenata</a:t>
            </a:r>
            <a:r>
              <a:rPr lang="en-US" dirty="0"/>
              <a:t> koji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preboleli</a:t>
            </a:r>
            <a:r>
              <a:rPr lang="en-US" dirty="0"/>
              <a:t> </a:t>
            </a:r>
            <a:r>
              <a:rPr lang="en-US" dirty="0" err="1"/>
              <a:t>akutni</a:t>
            </a:r>
            <a:r>
              <a:rPr lang="en-US" dirty="0"/>
              <a:t> </a:t>
            </a:r>
            <a:r>
              <a:rPr lang="en-US" dirty="0" err="1"/>
              <a:t>infarkt</a:t>
            </a:r>
            <a:r>
              <a:rPr lang="en-US" dirty="0"/>
              <a:t> </a:t>
            </a:r>
            <a:r>
              <a:rPr lang="en-US" dirty="0" err="1"/>
              <a:t>miokarda</a:t>
            </a:r>
            <a:r>
              <a:rPr lang="en-US" dirty="0"/>
              <a:t> </a:t>
            </a:r>
            <a:r>
              <a:rPr lang="en-US" dirty="0" err="1"/>
              <a:t>predlaže</a:t>
            </a:r>
            <a:r>
              <a:rPr lang="en-US" dirty="0"/>
              <a:t> se </a:t>
            </a:r>
            <a:r>
              <a:rPr lang="en-US" dirty="0" err="1"/>
              <a:t>odlaganje</a:t>
            </a:r>
            <a:r>
              <a:rPr lang="en-US" dirty="0"/>
              <a:t> </a:t>
            </a:r>
            <a:r>
              <a:rPr lang="en-US" dirty="0" err="1"/>
              <a:t>stomatoloških</a:t>
            </a:r>
            <a:r>
              <a:rPr lang="en-US" dirty="0"/>
              <a:t> </a:t>
            </a:r>
            <a:r>
              <a:rPr lang="en-US" dirty="0" err="1"/>
              <a:t>intervencija</a:t>
            </a:r>
            <a:r>
              <a:rPr lang="en-US" dirty="0"/>
              <a:t> </a:t>
            </a:r>
            <a:r>
              <a:rPr lang="en-US" dirty="0" err="1"/>
              <a:t>šest</a:t>
            </a:r>
            <a:r>
              <a:rPr lang="en-US" dirty="0"/>
              <a:t> </a:t>
            </a:r>
            <a:r>
              <a:rPr lang="en-US" dirty="0" err="1"/>
              <a:t>nedelja</a:t>
            </a:r>
            <a:r>
              <a:rPr lang="en-US" dirty="0"/>
              <a:t>.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prvih</a:t>
            </a:r>
            <a:r>
              <a:rPr lang="en-US" dirty="0"/>
              <a:t> </a:t>
            </a:r>
            <a:r>
              <a:rPr lang="en-US" dirty="0" err="1"/>
              <a:t>šest</a:t>
            </a:r>
            <a:r>
              <a:rPr lang="en-US" dirty="0"/>
              <a:t> </a:t>
            </a:r>
            <a:r>
              <a:rPr lang="en-US" dirty="0" err="1"/>
              <a:t>nedelja</a:t>
            </a:r>
            <a:r>
              <a:rPr lang="en-US" dirty="0"/>
              <a:t> od </a:t>
            </a:r>
            <a:r>
              <a:rPr lang="en-US" dirty="0" err="1"/>
              <a:t>infarkta</a:t>
            </a:r>
            <a:r>
              <a:rPr lang="en-US" dirty="0"/>
              <a:t> </a:t>
            </a:r>
            <a:r>
              <a:rPr lang="en-US" dirty="0" err="1"/>
              <a:t>miokarda</a:t>
            </a:r>
            <a:r>
              <a:rPr lang="en-US" dirty="0"/>
              <a:t> </a:t>
            </a:r>
            <a:r>
              <a:rPr lang="en-US" dirty="0" err="1"/>
              <a:t>pristupa</a:t>
            </a:r>
            <a:r>
              <a:rPr lang="en-US" dirty="0"/>
              <a:t> se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hitnim</a:t>
            </a:r>
            <a:r>
              <a:rPr lang="en-US" dirty="0"/>
              <a:t> </a:t>
            </a:r>
            <a:r>
              <a:rPr lang="en-US" dirty="0" err="1"/>
              <a:t>stomatološkim</a:t>
            </a:r>
            <a:r>
              <a:rPr lang="en-US" dirty="0"/>
              <a:t> </a:t>
            </a:r>
            <a:r>
              <a:rPr lang="en-US" dirty="0" err="1"/>
              <a:t>intervencijama</a:t>
            </a:r>
            <a:r>
              <a:rPr lang="en-US" dirty="0"/>
              <a:t> (</a:t>
            </a:r>
            <a:r>
              <a:rPr lang="en-US" dirty="0" err="1"/>
              <a:t>ekstrakcije</a:t>
            </a:r>
            <a:r>
              <a:rPr lang="en-US" dirty="0"/>
              <a:t>, </a:t>
            </a:r>
            <a:r>
              <a:rPr lang="en-US" dirty="0" err="1"/>
              <a:t>drenaža</a:t>
            </a:r>
            <a:r>
              <a:rPr lang="en-US" dirty="0"/>
              <a:t> </a:t>
            </a:r>
            <a:r>
              <a:rPr lang="en-US" dirty="0" err="1"/>
              <a:t>apscesa</a:t>
            </a:r>
            <a:r>
              <a:rPr lang="en-US" dirty="0"/>
              <a:t>, </a:t>
            </a:r>
            <a:r>
              <a:rPr lang="en-US" dirty="0" err="1"/>
              <a:t>pulpektomija</a:t>
            </a:r>
            <a:r>
              <a:rPr lang="en-US" dirty="0"/>
              <a:t>).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šest</a:t>
            </a:r>
            <a:r>
              <a:rPr lang="en-US" dirty="0"/>
              <a:t> </a:t>
            </a:r>
            <a:r>
              <a:rPr lang="en-US" dirty="0" err="1"/>
              <a:t>nedelja</a:t>
            </a:r>
            <a:r>
              <a:rPr lang="en-US" dirty="0"/>
              <a:t>, za </a:t>
            </a:r>
            <a:r>
              <a:rPr lang="en-US" dirty="0" err="1"/>
              <a:t>svakog</a:t>
            </a:r>
            <a:r>
              <a:rPr lang="en-US" dirty="0"/>
              <a:t> </a:t>
            </a:r>
            <a:r>
              <a:rPr lang="en-US" dirty="0" err="1"/>
              <a:t>pojedinačnog</a:t>
            </a:r>
            <a:r>
              <a:rPr lang="en-US" dirty="0"/>
              <a:t> </a:t>
            </a:r>
            <a:r>
              <a:rPr lang="en-US" dirty="0" err="1"/>
              <a:t>pacijenta</a:t>
            </a:r>
            <a:r>
              <a:rPr lang="en-US" dirty="0"/>
              <a:t> </a:t>
            </a:r>
            <a:r>
              <a:rPr lang="en-US" dirty="0" err="1"/>
              <a:t>procenjuje</a:t>
            </a:r>
            <a:r>
              <a:rPr lang="en-US" dirty="0"/>
              <a:t> se </a:t>
            </a:r>
            <a:r>
              <a:rPr lang="en-US" dirty="0" err="1"/>
              <a:t>stepen</a:t>
            </a:r>
            <a:r>
              <a:rPr lang="en-US" dirty="0"/>
              <a:t> </a:t>
            </a:r>
            <a:r>
              <a:rPr lang="en-US" dirty="0" err="1"/>
              <a:t>rizika</a:t>
            </a:r>
            <a:r>
              <a:rPr lang="en-US" dirty="0"/>
              <a:t> za </a:t>
            </a:r>
            <a:r>
              <a:rPr lang="en-US" dirty="0" err="1"/>
              <a:t>intervenciju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neophodnu</a:t>
            </a:r>
            <a:r>
              <a:rPr lang="en-US" dirty="0"/>
              <a:t> </a:t>
            </a:r>
            <a:r>
              <a:rPr lang="en-US" dirty="0" err="1"/>
              <a:t>saglasnost</a:t>
            </a:r>
            <a:r>
              <a:rPr lang="en-US" dirty="0"/>
              <a:t> </a:t>
            </a:r>
            <a:r>
              <a:rPr lang="en-US" dirty="0" err="1"/>
              <a:t>ordinirajućeg</a:t>
            </a:r>
            <a:r>
              <a:rPr lang="en-US" dirty="0"/>
              <a:t> </a:t>
            </a:r>
            <a:r>
              <a:rPr lang="en-US" dirty="0" err="1"/>
              <a:t>kardiologa</a:t>
            </a:r>
            <a:r>
              <a:rPr lang="en-US" dirty="0"/>
              <a:t>. </a:t>
            </a:r>
            <a:r>
              <a:rPr lang="en-US" dirty="0" err="1"/>
              <a:t>Pacijent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uzima</a:t>
            </a:r>
            <a:r>
              <a:rPr lang="en-US" dirty="0"/>
              <a:t> </a:t>
            </a:r>
            <a:r>
              <a:rPr lang="en-US" dirty="0" err="1"/>
              <a:t>preporučenu</a:t>
            </a:r>
            <a:r>
              <a:rPr lang="en-US" dirty="0"/>
              <a:t> </a:t>
            </a:r>
            <a:r>
              <a:rPr lang="en-US" dirty="0" err="1"/>
              <a:t>terapiju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primenu</a:t>
            </a:r>
            <a:r>
              <a:rPr lang="en-US" dirty="0"/>
              <a:t> </a:t>
            </a:r>
            <a:r>
              <a:rPr lang="en-US" dirty="0" err="1"/>
              <a:t>anksiolitika</a:t>
            </a:r>
            <a:r>
              <a:rPr lang="en-US" dirty="0"/>
              <a:t> pre </a:t>
            </a:r>
            <a:r>
              <a:rPr lang="en-US" dirty="0" err="1"/>
              <a:t>izvođenja</a:t>
            </a:r>
            <a:r>
              <a:rPr lang="en-US" dirty="0"/>
              <a:t>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. </a:t>
            </a:r>
            <a:r>
              <a:rPr lang="en-US" dirty="0" err="1"/>
              <a:t>Pacijenta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postaviti</a:t>
            </a:r>
            <a:r>
              <a:rPr lang="en-US" dirty="0"/>
              <a:t> u,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konforniji</a:t>
            </a:r>
            <a:r>
              <a:rPr lang="en-US" dirty="0"/>
              <a:t> </a:t>
            </a:r>
            <a:r>
              <a:rPr lang="en-US" dirty="0" err="1"/>
              <a:t>položaj</a:t>
            </a:r>
            <a:r>
              <a:rPr lang="en-US" dirty="0"/>
              <a:t>. </a:t>
            </a:r>
            <a:r>
              <a:rPr lang="en-US" dirty="0" err="1"/>
              <a:t>Izbegavati</a:t>
            </a:r>
            <a:r>
              <a:rPr lang="en-US" dirty="0"/>
              <a:t> </a:t>
            </a:r>
            <a:r>
              <a:rPr lang="en-US" dirty="0" err="1"/>
              <a:t>promene</a:t>
            </a:r>
            <a:r>
              <a:rPr lang="en-US" dirty="0"/>
              <a:t> </a:t>
            </a:r>
            <a:r>
              <a:rPr lang="en-US" dirty="0" err="1"/>
              <a:t>polažaja</a:t>
            </a:r>
            <a:r>
              <a:rPr lang="en-US" dirty="0"/>
              <a:t> </a:t>
            </a:r>
            <a:r>
              <a:rPr lang="en-US" dirty="0" err="1"/>
              <a:t>tela</a:t>
            </a:r>
            <a:r>
              <a:rPr lang="en-US" dirty="0"/>
              <a:t>, </a:t>
            </a:r>
            <a:r>
              <a:rPr lang="en-US" dirty="0" err="1"/>
              <a:t>kako</a:t>
            </a:r>
            <a:r>
              <a:rPr lang="en-US" dirty="0"/>
              <a:t> bi se </a:t>
            </a:r>
            <a:r>
              <a:rPr lang="en-US" dirty="0" err="1"/>
              <a:t>izbegla</a:t>
            </a:r>
            <a:r>
              <a:rPr lang="en-US" dirty="0"/>
              <a:t> </a:t>
            </a:r>
            <a:r>
              <a:rPr lang="en-US" dirty="0" err="1"/>
              <a:t>ortostatska</a:t>
            </a:r>
            <a:r>
              <a:rPr lang="en-US" dirty="0"/>
              <a:t> </a:t>
            </a:r>
            <a:r>
              <a:rPr lang="en-US" dirty="0" err="1"/>
              <a:t>hipotenzija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30949-50EE-A7C9-AF8B-5803591DF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A4D07-A299-F0EE-3F16-344FB1411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30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E5E42-C7D9-8B20-BDC3-18651D049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43B5B-AF7C-5DE5-6ED2-331316850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43" y="1911096"/>
            <a:ext cx="10363333" cy="4445254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Pojava</a:t>
            </a:r>
            <a:r>
              <a:rPr lang="en-US" dirty="0"/>
              <a:t> bola u </a:t>
            </a:r>
            <a:r>
              <a:rPr lang="en-US" dirty="0" err="1"/>
              <a:t>grudima</a:t>
            </a:r>
            <a:r>
              <a:rPr lang="en-US" dirty="0"/>
              <a:t>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endParaRPr lang="sr-Latn-RS" dirty="0"/>
          </a:p>
          <a:p>
            <a:r>
              <a:rPr lang="en-US" dirty="0" err="1"/>
              <a:t>Prekid</a:t>
            </a:r>
            <a:r>
              <a:rPr lang="en-US" dirty="0"/>
              <a:t>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endParaRPr lang="sr-Latn-RS" dirty="0"/>
          </a:p>
          <a:p>
            <a:r>
              <a:rPr lang="en-US" dirty="0"/>
              <a:t>0,4-0,8 mg </a:t>
            </a:r>
            <a:r>
              <a:rPr lang="en-US" dirty="0" err="1"/>
              <a:t>nitrata</a:t>
            </a:r>
            <a:r>
              <a:rPr lang="en-US" dirty="0"/>
              <a:t> </a:t>
            </a:r>
            <a:r>
              <a:rPr lang="en-US" dirty="0" err="1"/>
              <a:t>sublingvalno</a:t>
            </a:r>
            <a:r>
              <a:rPr lang="en-US" dirty="0"/>
              <a:t> + </a:t>
            </a:r>
            <a:r>
              <a:rPr lang="en-US" dirty="0" err="1"/>
              <a:t>Kiseonik</a:t>
            </a:r>
            <a:r>
              <a:rPr lang="en-US" dirty="0"/>
              <a:t> 3L/min (nitroglycerin </a:t>
            </a:r>
            <a:r>
              <a:rPr lang="en-US" dirty="0" err="1"/>
              <a:t>lingvalete</a:t>
            </a:r>
            <a:r>
              <a:rPr lang="en-US" dirty="0"/>
              <a:t>, </a:t>
            </a:r>
            <a:r>
              <a:rPr lang="en-US" dirty="0" err="1"/>
              <a:t>nitrolingval</a:t>
            </a:r>
            <a:r>
              <a:rPr lang="en-US" dirty="0"/>
              <a:t> </a:t>
            </a:r>
            <a:r>
              <a:rPr lang="en-US" dirty="0" err="1"/>
              <a:t>sprej</a:t>
            </a:r>
            <a:r>
              <a:rPr lang="en-US" dirty="0"/>
              <a:t>…)</a:t>
            </a:r>
            <a:endParaRPr lang="sr-Latn-RS" dirty="0"/>
          </a:p>
          <a:p>
            <a:r>
              <a:rPr lang="en-US" dirty="0" err="1"/>
              <a:t>Prestanak</a:t>
            </a:r>
            <a:r>
              <a:rPr lang="en-US" dirty="0"/>
              <a:t> bola </a:t>
            </a:r>
            <a:endParaRPr lang="sr-Latn-RS" dirty="0"/>
          </a:p>
          <a:p>
            <a:r>
              <a:rPr lang="en-US" dirty="0"/>
              <a:t>Bol se </a:t>
            </a:r>
            <a:r>
              <a:rPr lang="en-US" dirty="0" err="1"/>
              <a:t>održava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5- 10 </a:t>
            </a:r>
            <a:r>
              <a:rPr lang="en-US" dirty="0" err="1"/>
              <a:t>minuta</a:t>
            </a:r>
            <a:endParaRPr lang="sr-Latn-RS" dirty="0"/>
          </a:p>
          <a:p>
            <a:r>
              <a:rPr lang="en-US" dirty="0" err="1"/>
              <a:t>Nastavak</a:t>
            </a:r>
            <a:r>
              <a:rPr lang="en-US" dirty="0"/>
              <a:t>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endParaRPr lang="sr-Latn-RS" dirty="0"/>
          </a:p>
          <a:p>
            <a:r>
              <a:rPr lang="en-US" dirty="0" err="1"/>
              <a:t>Ponoviti</a:t>
            </a:r>
            <a:r>
              <a:rPr lang="en-US" dirty="0"/>
              <a:t> NTG + </a:t>
            </a:r>
            <a:r>
              <a:rPr lang="en-US" dirty="0" err="1"/>
              <a:t>kiseonik</a:t>
            </a:r>
            <a:endParaRPr lang="sr-Latn-RS" dirty="0"/>
          </a:p>
          <a:p>
            <a:r>
              <a:rPr lang="en-US" dirty="0" err="1"/>
              <a:t>Održavanje</a:t>
            </a:r>
            <a:r>
              <a:rPr lang="en-US" dirty="0"/>
              <a:t> bola u </a:t>
            </a:r>
            <a:r>
              <a:rPr lang="en-US" dirty="0" err="1"/>
              <a:t>grudima</a:t>
            </a:r>
            <a:endParaRPr lang="sr-Latn-RS" dirty="0"/>
          </a:p>
          <a:p>
            <a:r>
              <a:rPr lang="en-US" dirty="0" err="1"/>
              <a:t>upućivanje</a:t>
            </a:r>
            <a:r>
              <a:rPr lang="en-US" dirty="0"/>
              <a:t> </a:t>
            </a:r>
            <a:r>
              <a:rPr lang="en-US" dirty="0" err="1"/>
              <a:t>pacijenta</a:t>
            </a:r>
            <a:r>
              <a:rPr lang="en-US" dirty="0"/>
              <a:t> u </a:t>
            </a:r>
            <a:r>
              <a:rPr lang="en-US" dirty="0" err="1"/>
              <a:t>kardiološku</a:t>
            </a:r>
            <a:r>
              <a:rPr lang="en-US" dirty="0"/>
              <a:t> </a:t>
            </a:r>
            <a:r>
              <a:rPr lang="en-US" dirty="0" err="1"/>
              <a:t>ambulantu</a:t>
            </a:r>
            <a:r>
              <a:rPr lang="en-US" dirty="0"/>
              <a:t> - </a:t>
            </a:r>
            <a:r>
              <a:rPr lang="en-US" dirty="0" err="1"/>
              <a:t>hospitalizacij</a:t>
            </a:r>
            <a:r>
              <a:rPr lang="sr-Latn-RS" dirty="0"/>
              <a:t>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20751-ABA5-5F90-A9DE-8B1DF8448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16755-DD86-2A16-C141-82CF2BE97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925368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Shapes">
      <a:dk1>
        <a:sysClr val="windowText" lastClr="000000"/>
      </a:dk1>
      <a:lt1>
        <a:sysClr val="window" lastClr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449C04-64B3-4403-94B7-8D2284C38D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DEF148-1770-458F-8F5B-C3D0A278AA97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8413533D-8C39-401E-8B75-B1AEEEC56B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{AEF067C5-DA67-41BD-9BC9-92785C70A26F}tf78504181_win32</Template>
  <TotalTime>124</TotalTime>
  <Words>1077</Words>
  <Application>Microsoft Office PowerPoint</Application>
  <PresentationFormat>Widescreen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Avenir Next LT Pro</vt:lpstr>
      <vt:lpstr>Calibri</vt:lpstr>
      <vt:lpstr>Tw Cen MT</vt:lpstr>
      <vt:lpstr>ShapesVTI</vt:lpstr>
      <vt:lpstr>ZBRINJAVANJA PACIJENATA SA KARDIOVASKULARNIM OBOLJENJIMA ZA STOMATOLOŠKE INTERVENCIJE</vt:lpstr>
      <vt:lpstr>PowerPoint Presentation</vt:lpstr>
      <vt:lpstr>PowerPoint Presentation</vt:lpstr>
      <vt:lpstr>Priprema pacijenata sa arterijskom hipertenzijom za stomatološku intervenciju</vt:lpstr>
      <vt:lpstr>PowerPoint Presentation</vt:lpstr>
      <vt:lpstr>PowerPoint Presentation</vt:lpstr>
      <vt:lpstr>PowerPoint Presentation</vt:lpstr>
      <vt:lpstr>Priprema pacijenata sa koronarnom bolešću za stomatološku intervenciju</vt:lpstr>
      <vt:lpstr>PowerPoint Presentation</vt:lpstr>
      <vt:lpstr>PowerPoint Presentation</vt:lpstr>
      <vt:lpstr>Prevencija pojave bakterijskog endokarditisa tokom stomatološke intervencije</vt:lpstr>
      <vt:lpstr>PowerPoint Presentation</vt:lpstr>
      <vt:lpstr>PowerPoint Presentation</vt:lpstr>
      <vt:lpstr>PowerPoint Presentation</vt:lpstr>
      <vt:lpstr>PowerPoint Presentation</vt:lpstr>
      <vt:lpstr>Sve do sada navedeno podseća nas na važnost i značaj dobro uzete anamneze pre početka bilo koje stomatološke intervencije. Svi kardiovaskularni bolesnici treba da imaju dobru kontrolu svoje osnovne bolesti da bi mogli pristupiti stomatološkom lečenju. U fokusu su svakako antitrombocitna i antikoagulantna terapija u stomatologiji. Za većinu bolesnika nije potrebno korigovati ovu terapiju pre stomatoloških procedura. Mali je rizik za nastanak IE nakon stomatoloških procedura.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ZBRINJAVANJA PACIJENATA SA KARDIOVASKULARNIM OBOLJENJIMA ZA STOMATOLOŠKE INTERVENCIJE</dc:title>
  <dc:creator>Janko Banovic</dc:creator>
  <cp:lastModifiedBy>Janko Banovic</cp:lastModifiedBy>
  <cp:revision>2</cp:revision>
  <dcterms:created xsi:type="dcterms:W3CDTF">2024-01-31T22:55:47Z</dcterms:created>
  <dcterms:modified xsi:type="dcterms:W3CDTF">2024-02-14T13:39:17Z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